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 id="2147483699" r:id="rId4"/>
    <p:sldMasterId id="2147483712" r:id="rId5"/>
  </p:sldMasterIdLst>
  <p:notesMasterIdLst>
    <p:notesMasterId r:id="rId45"/>
  </p:notesMasterIdLst>
  <p:handoutMasterIdLst>
    <p:handoutMasterId r:id="rId46"/>
  </p:handoutMasterIdLst>
  <p:sldIdLst>
    <p:sldId id="262" r:id="rId6"/>
    <p:sldId id="288" r:id="rId7"/>
    <p:sldId id="304" r:id="rId8"/>
    <p:sldId id="318" r:id="rId9"/>
    <p:sldId id="301" r:id="rId10"/>
    <p:sldId id="313" r:id="rId11"/>
    <p:sldId id="326" r:id="rId12"/>
    <p:sldId id="302" r:id="rId13"/>
    <p:sldId id="325" r:id="rId14"/>
    <p:sldId id="305" r:id="rId15"/>
    <p:sldId id="306" r:id="rId16"/>
    <p:sldId id="307" r:id="rId17"/>
    <p:sldId id="308" r:id="rId18"/>
    <p:sldId id="309" r:id="rId19"/>
    <p:sldId id="310" r:id="rId20"/>
    <p:sldId id="311" r:id="rId21"/>
    <p:sldId id="314" r:id="rId22"/>
    <p:sldId id="312" r:id="rId23"/>
    <p:sldId id="289" r:id="rId24"/>
    <p:sldId id="290" r:id="rId25"/>
    <p:sldId id="320" r:id="rId26"/>
    <p:sldId id="291" r:id="rId27"/>
    <p:sldId id="292" r:id="rId28"/>
    <p:sldId id="295" r:id="rId29"/>
    <p:sldId id="293" r:id="rId30"/>
    <p:sldId id="294" r:id="rId31"/>
    <p:sldId id="296" r:id="rId32"/>
    <p:sldId id="297" r:id="rId33"/>
    <p:sldId id="298" r:id="rId34"/>
    <p:sldId id="299" r:id="rId35"/>
    <p:sldId id="300" r:id="rId36"/>
    <p:sldId id="324" r:id="rId37"/>
    <p:sldId id="315" r:id="rId38"/>
    <p:sldId id="316" r:id="rId39"/>
    <p:sldId id="322" r:id="rId40"/>
    <p:sldId id="317" r:id="rId41"/>
    <p:sldId id="323" r:id="rId42"/>
    <p:sldId id="319" r:id="rId43"/>
    <p:sldId id="32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4" autoAdjust="0"/>
    <p:restoredTop sz="86323" autoAdjust="0"/>
  </p:normalViewPr>
  <p:slideViewPr>
    <p:cSldViewPr>
      <p:cViewPr>
        <p:scale>
          <a:sx n="100" d="100"/>
          <a:sy n="100" d="100"/>
        </p:scale>
        <p:origin x="-1074" y="8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66" d="100"/>
          <a:sy n="66" d="100"/>
        </p:scale>
        <p:origin x="-330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07A158-065A-45BC-AA96-D3F59E0D613B}" type="datetimeFigureOut">
              <a:rPr lang="en-US" smtClean="0"/>
              <a:t>10/2/2012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6FBE72-C68F-4954-9169-F1A7926A64EA}" type="slidenum">
              <a:rPr lang="en-US" smtClean="0"/>
              <a:t>‹#›</a:t>
            </a:fld>
            <a:endParaRPr lang="en-US" dirty="0"/>
          </a:p>
        </p:txBody>
      </p:sp>
    </p:spTree>
    <p:extLst>
      <p:ext uri="{BB962C8B-B14F-4D97-AF65-F5344CB8AC3E}">
        <p14:creationId xmlns:p14="http://schemas.microsoft.com/office/powerpoint/2010/main" val="2474377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6F070DE-982F-452A-8A90-B37BD38F3123}" type="datetimeFigureOut">
              <a:rPr lang="en-US"/>
              <a:pPr>
                <a:defRPr/>
              </a:pPr>
              <a:t>10/2/2012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663A6C7-62D6-43AE-85EB-422FE407E9CE}" type="slidenum">
              <a:rPr lang="en-US"/>
              <a:pPr>
                <a:defRPr/>
              </a:pPr>
              <a:t>‹#›</a:t>
            </a:fld>
            <a:endParaRPr lang="en-US" dirty="0"/>
          </a:p>
        </p:txBody>
      </p:sp>
    </p:spTree>
    <p:extLst>
      <p:ext uri="{BB962C8B-B14F-4D97-AF65-F5344CB8AC3E}">
        <p14:creationId xmlns:p14="http://schemas.microsoft.com/office/powerpoint/2010/main" val="3814186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33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38</a:t>
            </a:fld>
            <a:endParaRPr lang="en-US" dirty="0"/>
          </a:p>
        </p:txBody>
      </p:sp>
    </p:spTree>
    <p:extLst>
      <p:ext uri="{BB962C8B-B14F-4D97-AF65-F5344CB8AC3E}">
        <p14:creationId xmlns:p14="http://schemas.microsoft.com/office/powerpoint/2010/main" val="207141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64607-B307-44EC-9731-AB52D8DF3680}"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64607-B307-44EC-9731-AB52D8DF3680}" type="slidenum">
              <a:rPr lang="en-US"/>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necessarily agree – where you cannot collect post-judgment,  get a payment plan with a consequence for non-performance.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25</a:t>
            </a:fld>
            <a:endParaRPr lang="en-US" dirty="0"/>
          </a:p>
        </p:txBody>
      </p:sp>
    </p:spTree>
    <p:extLst>
      <p:ext uri="{BB962C8B-B14F-4D97-AF65-F5344CB8AC3E}">
        <p14:creationId xmlns:p14="http://schemas.microsoft.com/office/powerpoint/2010/main" val="173051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a:t>
            </a:r>
            <a:r>
              <a:rPr lang="en-US" baseline="0" dirty="0" smtClean="0"/>
              <a:t> be careful not to just address condominium law – many of the managers will handle Homeowner Assocations under the UPCA – maybe make the note “condominium/planned community”</a:t>
            </a:r>
            <a:endParaRPr lang="en-US" dirty="0"/>
          </a:p>
        </p:txBody>
      </p:sp>
      <p:sp>
        <p:nvSpPr>
          <p:cNvPr id="4" name="Slide Number Placeholder 3"/>
          <p:cNvSpPr>
            <a:spLocks noGrp="1"/>
          </p:cNvSpPr>
          <p:nvPr>
            <p:ph type="sldNum" sz="quarter" idx="10"/>
          </p:nvPr>
        </p:nvSpPr>
        <p:spPr/>
        <p:txBody>
          <a:bodyPr/>
          <a:lstStyle/>
          <a:p>
            <a:pPr>
              <a:defRPr/>
            </a:pPr>
            <a:fld id="{B663A6C7-62D6-43AE-85EB-422FE407E9CE}" type="slidenum">
              <a:rPr lang="en-US" smtClean="0"/>
              <a:pPr>
                <a:defRPr/>
              </a:pPr>
              <a:t>27</a:t>
            </a:fld>
            <a:endParaRPr lang="en-US" dirty="0"/>
          </a:p>
        </p:txBody>
      </p:sp>
    </p:spTree>
    <p:extLst>
      <p:ext uri="{BB962C8B-B14F-4D97-AF65-F5344CB8AC3E}">
        <p14:creationId xmlns:p14="http://schemas.microsoft.com/office/powerpoint/2010/main" val="1343100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ctrTitle"/>
          </p:nvPr>
        </p:nvSpPr>
        <p:spPr>
          <a:xfrm>
            <a:off x="2438400" y="3352800"/>
            <a:ext cx="6324600" cy="1371600"/>
          </a:xfrm>
        </p:spPr>
        <p:txBody>
          <a:bodyPr/>
          <a:lstStyle>
            <a:lvl1pPr>
              <a:lnSpc>
                <a:spcPct val="90000"/>
              </a:lnSpc>
              <a:defRPr sz="4800"/>
            </a:lvl1pPr>
          </a:lstStyle>
          <a:p>
            <a:r>
              <a:rPr lang="en-US" smtClean="0"/>
              <a:t>Click to edit Master title style</a:t>
            </a:r>
            <a:endParaRPr lang="en-US"/>
          </a:p>
        </p:txBody>
      </p:sp>
      <p:sp>
        <p:nvSpPr>
          <p:cNvPr id="30724" name="Rectangle 4"/>
          <p:cNvSpPr>
            <a:spLocks noGrp="1" noChangeArrowheads="1"/>
          </p:cNvSpPr>
          <p:nvPr>
            <p:ph type="subTitle" idx="1"/>
          </p:nvPr>
        </p:nvSpPr>
        <p:spPr>
          <a:xfrm>
            <a:off x="2438400" y="4724400"/>
            <a:ext cx="6324600" cy="685800"/>
          </a:xfrm>
        </p:spPr>
        <p:txBody>
          <a:bodyPr/>
          <a:lstStyle>
            <a:lvl1pPr marL="0" indent="0">
              <a:lnSpc>
                <a:spcPct val="80000"/>
              </a:lnSpc>
              <a:buFont typeface="Wingdings" pitchFamily="2" charset="2"/>
              <a:buNone/>
              <a:defRPr sz="3200"/>
            </a:lvl1pPr>
          </a:lstStyle>
          <a:p>
            <a:r>
              <a:rPr lang="en-US" smtClean="0"/>
              <a:t>Click to edit Master subtitle style</a:t>
            </a: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7716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85800"/>
            <a:ext cx="51625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wirl.png"/>
          <p:cNvPicPr>
            <a:picLocks noChangeAspect="1"/>
          </p:cNvPicPr>
          <p:nvPr/>
        </p:nvPicPr>
        <p:blipFill>
          <a:blip r:embed="rId3" cstate="print"/>
          <a:stretch>
            <a:fillRect/>
          </a:stretch>
        </p:blipFill>
        <p:spPr>
          <a:xfrm>
            <a:off x="0" y="912118"/>
            <a:ext cx="9144000" cy="3202682"/>
          </a:xfrm>
          <a:prstGeom prst="rect">
            <a:avLst/>
          </a:prstGeom>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0.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5.xml"/><Relationship Id="rId1" Type="http://schemas.openxmlformats.org/officeDocument/2006/relationships/slideLayout" Target="../slideLayouts/slideLayout3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524000" y="2057400"/>
            <a:ext cx="7086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13" name="Rectangle 17"/>
          <p:cNvSpPr>
            <a:spLocks noGrp="1" noChangeArrowheads="1"/>
          </p:cNvSpPr>
          <p:nvPr>
            <p:ph type="title"/>
          </p:nvPr>
        </p:nvSpPr>
        <p:spPr bwMode="auto">
          <a:xfrm>
            <a:off x="1524000" y="685800"/>
            <a:ext cx="70866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rgbClr val="000000"/>
        </a:buClr>
        <a:buSzPct val="50000"/>
        <a:buFont typeface="Wingdings" pitchFamily="2" charset="2"/>
        <a:buChar char="n"/>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50000"/>
        <a:buFont typeface="Wingdings" pitchFamily="2" charset="2"/>
        <a:buChar char="n"/>
        <a:defRPr sz="2400">
          <a:solidFill>
            <a:srgbClr val="000000"/>
          </a:solidFill>
          <a:latin typeface="+mn-lt"/>
        </a:defRPr>
      </a:lvl2pPr>
      <a:lvl3pPr marL="1143000" indent="-228600" algn="l" rtl="0" eaLnBrk="1" fontAlgn="base" hangingPunct="1">
        <a:spcBef>
          <a:spcPct val="20000"/>
        </a:spcBef>
        <a:spcAft>
          <a:spcPct val="0"/>
        </a:spcAft>
        <a:buClr>
          <a:srgbClr val="000000"/>
        </a:buClr>
        <a:buSzPct val="50000"/>
        <a:buFont typeface="Wingdings" pitchFamily="2" charset="2"/>
        <a:buChar char="n"/>
        <a:defRPr sz="2000">
          <a:solidFill>
            <a:srgbClr val="000000"/>
          </a:solidFill>
          <a:latin typeface="+mn-lt"/>
        </a:defRPr>
      </a:lvl3pPr>
      <a:lvl4pPr marL="1600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4pPr>
      <a:lvl5pPr marL="20574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ottombar.png"/>
          <p:cNvPicPr>
            <a:picLocks noChangeAspect="1"/>
          </p:cNvPicPr>
          <p:nvPr/>
        </p:nvPicPr>
        <p:blipFill>
          <a:blip r:embed="rId15" cstate="print"/>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hf hdr="0" ftr="0" dt="0"/>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transition/>
  <p:hf hdr="0" ftr="0" dt="0"/>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3" r:id="rId1"/>
  </p:sldLayoutIdLst>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505200"/>
          </a:xfrm>
        </p:spPr>
        <p:txBody>
          <a:bodyPr/>
          <a:lstStyle/>
          <a:p>
            <a:pPr algn="ctr" eaLnBrk="1" fontAlgn="auto" hangingPunct="1">
              <a:spcAft>
                <a:spcPts val="0"/>
              </a:spcAft>
              <a:defRPr/>
            </a:pPr>
            <a:r>
              <a:rPr lang="en-US" sz="4400" b="1" dirty="0" smtClean="0">
                <a:solidFill>
                  <a:schemeClr val="bg2">
                    <a:lumMod val="20000"/>
                    <a:lumOff val="80000"/>
                  </a:schemeClr>
                </a:solidFill>
                <a:latin typeface="Palatino Linotype" pitchFamily="18" charset="0"/>
              </a:rPr>
              <a:t>Managing Financially Distressed Communities</a:t>
            </a:r>
            <a:br>
              <a:rPr lang="en-US" sz="4400" b="1" dirty="0" smtClean="0">
                <a:solidFill>
                  <a:schemeClr val="bg2">
                    <a:lumMod val="20000"/>
                    <a:lumOff val="80000"/>
                  </a:schemeClr>
                </a:solidFill>
                <a:latin typeface="Palatino Linotype" pitchFamily="18" charset="0"/>
              </a:rPr>
            </a:br>
            <a:r>
              <a:rPr lang="en-US" sz="4400" b="1" dirty="0" smtClean="0">
                <a:solidFill>
                  <a:schemeClr val="bg2">
                    <a:lumMod val="20000"/>
                    <a:lumOff val="80000"/>
                  </a:schemeClr>
                </a:solidFill>
                <a:latin typeface="Palatino Linotype" pitchFamily="18" charset="0"/>
              </a:rPr>
              <a:t> In Pennsylvania</a:t>
            </a:r>
            <a:endParaRPr lang="en-US" sz="4400" b="1" dirty="0">
              <a:solidFill>
                <a:schemeClr val="bg2">
                  <a:lumMod val="20000"/>
                  <a:lumOff val="80000"/>
                </a:schemeClr>
              </a:solidFill>
              <a:latin typeface="Palatino Linotype" pitchFamily="18" charset="0"/>
            </a:endParaRPr>
          </a:p>
        </p:txBody>
      </p:sp>
      <p:sp>
        <p:nvSpPr>
          <p:cNvPr id="2052" name="Subtitle 2"/>
          <p:cNvSpPr txBox="1">
            <a:spLocks/>
          </p:cNvSpPr>
          <p:nvPr/>
        </p:nvSpPr>
        <p:spPr bwMode="auto">
          <a:xfrm>
            <a:off x="914400" y="5715000"/>
            <a:ext cx="7848600" cy="685800"/>
          </a:xfrm>
          <a:prstGeom prst="rect">
            <a:avLst/>
          </a:prstGeom>
          <a:noFill/>
          <a:ln w="9525">
            <a:noFill/>
            <a:miter lim="800000"/>
            <a:headEnd/>
            <a:tailEnd/>
          </a:ln>
        </p:spPr>
        <p:txBody>
          <a:bodyPr/>
          <a:lstStyle/>
          <a:p>
            <a:pPr marL="342900" indent="-228600" algn="ctr">
              <a:spcBef>
                <a:spcPct val="20000"/>
              </a:spcBef>
              <a:buClr>
                <a:schemeClr val="accent1"/>
              </a:buClr>
            </a:pPr>
            <a:r>
              <a:rPr lang="en-US" sz="1600" b="1" dirty="0" smtClean="0">
                <a:solidFill>
                  <a:schemeClr val="bg1">
                    <a:lumMod val="75000"/>
                  </a:schemeClr>
                </a:solidFill>
                <a:latin typeface="Palatino Linotype" pitchFamily="18" charset="0"/>
              </a:rPr>
              <a:t>Neil </a:t>
            </a:r>
            <a:r>
              <a:rPr lang="en-US" sz="1600" b="1" dirty="0">
                <a:solidFill>
                  <a:schemeClr val="bg1">
                    <a:lumMod val="75000"/>
                  </a:schemeClr>
                </a:solidFill>
                <a:latin typeface="Palatino Linotype" pitchFamily="18" charset="0"/>
              </a:rPr>
              <a:t>M. Hilkert, </a:t>
            </a:r>
            <a:r>
              <a:rPr lang="en-US" sz="1600" b="1" dirty="0" smtClean="0">
                <a:solidFill>
                  <a:schemeClr val="bg1">
                    <a:lumMod val="75000"/>
                  </a:schemeClr>
                </a:solidFill>
                <a:latin typeface="Palatino Linotype" pitchFamily="18" charset="0"/>
              </a:rPr>
              <a:t>Esquire and Mary Ann Mulfino, CMCA</a:t>
            </a:r>
          </a:p>
          <a:p>
            <a:pPr marL="342900" indent="-228600">
              <a:spcBef>
                <a:spcPct val="20000"/>
              </a:spcBef>
              <a:buClr>
                <a:schemeClr val="accent1"/>
              </a:buClr>
              <a:buFont typeface="Arial" charset="0"/>
              <a:buNone/>
            </a:pPr>
            <a:r>
              <a:rPr lang="en-US" sz="1600" dirty="0" smtClean="0">
                <a:latin typeface="Palatino Linotype" pitchFamily="18" charset="0"/>
              </a:rPr>
              <a:t/>
            </a:r>
            <a:br>
              <a:rPr lang="en-US" sz="1600" dirty="0" smtClean="0">
                <a:latin typeface="Palatino Linotype" pitchFamily="18" charset="0"/>
              </a:rPr>
            </a:br>
            <a:endParaRPr lang="en-US" sz="1600" b="1" dirty="0">
              <a:solidFill>
                <a:schemeClr val="bg1">
                  <a:lumMod val="75000"/>
                </a:schemeClr>
              </a:solidFill>
              <a:latin typeface="Palatino Linotype" pitchFamily="18" charset="0"/>
            </a:endParaRPr>
          </a:p>
          <a:p>
            <a:pPr marL="342900" indent="-228600">
              <a:spcBef>
                <a:spcPct val="20000"/>
              </a:spcBef>
              <a:buClr>
                <a:schemeClr val="accent1"/>
              </a:buClr>
              <a:buFont typeface="Arial" charset="0"/>
              <a:buNone/>
            </a:pPr>
            <a:endParaRPr lang="en-US" sz="1600" dirty="0">
              <a:solidFill>
                <a:schemeClr val="tx2"/>
              </a:solidFill>
              <a:latin typeface="Palatino Linotype" pitchFamily="18" charset="0"/>
            </a:endParaRPr>
          </a:p>
        </p:txBody>
      </p:sp>
      <p:sp>
        <p:nvSpPr>
          <p:cNvPr id="5" name="TextBox 4"/>
          <p:cNvSpPr txBox="1"/>
          <p:nvPr/>
        </p:nvSpPr>
        <p:spPr>
          <a:xfrm>
            <a:off x="3429000" y="6172200"/>
            <a:ext cx="2971800" cy="369332"/>
          </a:xfrm>
          <a:prstGeom prst="rect">
            <a:avLst/>
          </a:prstGeom>
          <a:noFill/>
        </p:spPr>
        <p:txBody>
          <a:bodyPr wrap="square" rtlCol="0">
            <a:spAutoFit/>
          </a:bodyPr>
          <a:lstStyle/>
          <a:p>
            <a:r>
              <a:rPr lang="en-US" sz="1600" dirty="0" smtClean="0">
                <a:solidFill>
                  <a:srgbClr val="A50021"/>
                </a:solidFill>
                <a:latin typeface="Magneto" pitchFamily="82" charset="0"/>
              </a:rPr>
              <a:t>Reidenbach</a:t>
            </a:r>
            <a:r>
              <a:rPr lang="en-US" dirty="0" smtClean="0">
                <a:solidFill>
                  <a:srgbClr val="A50021"/>
                </a:solidFill>
              </a:rPr>
              <a:t> </a:t>
            </a:r>
            <a:r>
              <a:rPr lang="en-US" sz="1200" dirty="0" smtClean="0">
                <a:solidFill>
                  <a:srgbClr val="A50021"/>
                </a:solidFill>
                <a:latin typeface="Palatino Linotype" pitchFamily="18" charset="0"/>
              </a:rPr>
              <a:t>&amp; Associates, LLC</a:t>
            </a:r>
            <a:endParaRPr lang="en-US" sz="1400" dirty="0">
              <a:solidFill>
                <a:srgbClr val="A50021"/>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algn="ctr"/>
            <a:r>
              <a:rPr lang="en-US" sz="3600" i="1" u="sng" dirty="0" smtClean="0">
                <a:solidFill>
                  <a:schemeClr val="bg2">
                    <a:lumMod val="20000"/>
                    <a:lumOff val="80000"/>
                  </a:schemeClr>
                </a:solidFill>
                <a:latin typeface="Palatino Linotype" pitchFamily="18" charset="0"/>
              </a:rPr>
              <a:t>Special Declarant Right</a:t>
            </a:r>
            <a:r>
              <a:rPr lang="en-US" u="sng" dirty="0" smtClean="0">
                <a:solidFill>
                  <a:schemeClr val="bg2">
                    <a:lumMod val="20000"/>
                    <a:lumOff val="80000"/>
                  </a:schemeClr>
                </a:solidFill>
                <a:latin typeface="Palatino Linotype" pitchFamily="18" charset="0"/>
              </a:rPr>
              <a:t>s</a:t>
            </a:r>
            <a:endParaRPr lang="en-US"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143000" y="1143000"/>
            <a:ext cx="7696200" cy="5715000"/>
          </a:xfrm>
        </p:spPr>
        <p:txBody>
          <a:bodyPr/>
          <a:lstStyle/>
          <a:p>
            <a:r>
              <a:rPr lang="en-US" sz="1600" dirty="0" smtClean="0">
                <a:latin typeface="Palatino Linotype" pitchFamily="18" charset="0"/>
              </a:rPr>
              <a:t>A Declarant has specially enumerated rights it can reserve which are provided for in the Acts (see §3103 and §5103) called Special Declarant Rights (the “SDR”).</a:t>
            </a:r>
          </a:p>
          <a:p>
            <a:endParaRPr lang="en-US" sz="1600" dirty="0" smtClean="0">
              <a:latin typeface="Palatino Linotype" pitchFamily="18" charset="0"/>
            </a:endParaRPr>
          </a:p>
          <a:p>
            <a:r>
              <a:rPr lang="en-US" sz="1600" dirty="0" smtClean="0">
                <a:latin typeface="Palatino Linotype" pitchFamily="18" charset="0"/>
              </a:rPr>
              <a:t>The SDR allows the Declarant to manage and control the Development in a manner unavailable to the owner of any single unit.</a:t>
            </a:r>
          </a:p>
          <a:p>
            <a:endParaRPr lang="en-US" sz="1600" dirty="0" smtClean="0">
              <a:latin typeface="Palatino Linotype" pitchFamily="18" charset="0"/>
            </a:endParaRPr>
          </a:p>
          <a:p>
            <a:r>
              <a:rPr lang="en-US" sz="1600" dirty="0" smtClean="0">
                <a:latin typeface="Palatino Linotype" pitchFamily="18" charset="0"/>
              </a:rPr>
              <a:t>The SDR bolsters the Declarant’s ability to complete the development and to conduct a sales program whether during Declarant’s Control or after termination of Declarant Control. </a:t>
            </a:r>
          </a:p>
          <a:p>
            <a:pPr marL="0" indent="0">
              <a:buNone/>
            </a:pPr>
            <a:endParaRPr lang="en-US" sz="1600" dirty="0" smtClean="0">
              <a:latin typeface="Palatino Linotype" pitchFamily="18" charset="0"/>
            </a:endParaRPr>
          </a:p>
          <a:p>
            <a:r>
              <a:rPr lang="en-US" sz="1600" dirty="0">
                <a:latin typeface="Palatino Linotype" pitchFamily="18" charset="0"/>
              </a:rPr>
              <a:t>The SDR can also be transferred and any successor to the Declarant could be subject to some, none or all of the SDR, depending on the agreement reached between the Declarant and the successor</a:t>
            </a:r>
            <a:r>
              <a:rPr lang="en-US" sz="1600" dirty="0" smtClean="0">
                <a:latin typeface="Palatino Linotype" pitchFamily="18" charset="0"/>
              </a:rPr>
              <a:t>.</a:t>
            </a:r>
            <a:br>
              <a:rPr lang="en-US" sz="1600" dirty="0" smtClean="0">
                <a:latin typeface="Palatino Linotype" pitchFamily="18" charset="0"/>
              </a:rPr>
            </a:br>
            <a:endParaRPr lang="en-US" sz="1600" dirty="0" smtClean="0">
              <a:latin typeface="Palatino Linotype" pitchFamily="18" charset="0"/>
            </a:endParaRPr>
          </a:p>
          <a:p>
            <a:r>
              <a:rPr lang="en-US" sz="1600" dirty="0">
                <a:latin typeface="Palatino Linotype" pitchFamily="18" charset="0"/>
              </a:rPr>
              <a:t>The document transferring SDR must specify which rights are being transferred, and whether any are being retained by the original declarant, or being </a:t>
            </a:r>
            <a:r>
              <a:rPr lang="en-US" sz="1600" dirty="0" smtClean="0">
                <a:latin typeface="Palatino Linotype" pitchFamily="18" charset="0"/>
              </a:rPr>
              <a:t>shared.</a:t>
            </a:r>
            <a:endParaRPr lang="en-US" sz="1600" dirty="0">
              <a:latin typeface="Palatino Linotype" pitchFamily="18" charset="0"/>
            </a:endParaRPr>
          </a:p>
          <a:p>
            <a:endParaRPr lang="en-US" sz="1600" dirty="0" smtClean="0">
              <a:latin typeface="Palatino Linotype" pitchFamily="18" charset="0"/>
            </a:endParaRPr>
          </a:p>
          <a:p>
            <a:endParaRPr lang="en-US" sz="1600" dirty="0" smtClean="0">
              <a:latin typeface="Palatino Linotype" pitchFamily="18" charset="0"/>
            </a:endParaRPr>
          </a:p>
          <a:p>
            <a:pPr marL="0" indent="0">
              <a:buNone/>
            </a:pPr>
            <a:endParaRPr lang="en-US" sz="1400" dirty="0" smtClean="0">
              <a:latin typeface="Palatino Linotype" pitchFamily="18" charset="0"/>
            </a:endParaRPr>
          </a:p>
          <a:p>
            <a:endParaRPr lang="en-US" sz="1400" dirty="0">
              <a:latin typeface="Palatino Linotype" pitchFamily="18" charset="0"/>
            </a:endParaRPr>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848600" cy="5410200"/>
          </a:xfrm>
        </p:spPr>
        <p:txBody>
          <a:bodyPr/>
          <a:lstStyle/>
          <a:p>
            <a:pPr marL="0" indent="0" fontAlgn="auto">
              <a:spcAft>
                <a:spcPts val="0"/>
              </a:spcAft>
              <a:buSzPct val="65000"/>
              <a:buNone/>
              <a:defRPr/>
            </a:pPr>
            <a:endParaRPr lang="en-US" sz="1600" dirty="0" smtClean="0">
              <a:latin typeface="Palatino Linotype" pitchFamily="18" charset="0"/>
            </a:endParaRPr>
          </a:p>
          <a:p>
            <a:pPr marL="0" indent="0" fontAlgn="auto">
              <a:spcAft>
                <a:spcPts val="0"/>
              </a:spcAft>
              <a:buSzPct val="65000"/>
              <a:buNone/>
              <a:defRPr/>
            </a:pPr>
            <a:endParaRPr lang="en-US" sz="1600" dirty="0" smtClean="0">
              <a:latin typeface="Palatino Linotype" pitchFamily="18" charset="0"/>
            </a:endParaRPr>
          </a:p>
          <a:p>
            <a:pPr fontAlgn="auto">
              <a:spcAft>
                <a:spcPts val="0"/>
              </a:spcAft>
              <a:buSzPct val="65000"/>
              <a:buFont typeface="Wingdings" pitchFamily="2" charset="2"/>
              <a:buChar char="§"/>
              <a:defRPr/>
            </a:pPr>
            <a:r>
              <a:rPr lang="en-US" sz="1800" dirty="0" smtClean="0">
                <a:latin typeface="Palatino Linotype" pitchFamily="18" charset="0"/>
              </a:rPr>
              <a:t>A transferor is </a:t>
            </a:r>
            <a:r>
              <a:rPr lang="en-US" sz="1800" u="sng" dirty="0" smtClean="0">
                <a:latin typeface="Palatino Linotype" pitchFamily="18" charset="0"/>
              </a:rPr>
              <a:t>not</a:t>
            </a:r>
            <a:r>
              <a:rPr lang="en-US" sz="1800" dirty="0" smtClean="0">
                <a:latin typeface="Palatino Linotype" pitchFamily="18" charset="0"/>
              </a:rPr>
              <a:t> relieved of its liabilities or warranties for its prior acts and, so long as it is unaffiliated with the transferee, it does not assume the risk for the transferee’s acts.</a:t>
            </a:r>
          </a:p>
          <a:p>
            <a:pPr marL="0" indent="0" fontAlgn="auto">
              <a:spcAft>
                <a:spcPts val="0"/>
              </a:spcAft>
              <a:buSzPct val="65000"/>
              <a:buNone/>
              <a:defRPr/>
            </a:pPr>
            <a:endParaRPr lang="en-US" sz="1800" dirty="0">
              <a:latin typeface="Palatino Linotype" pitchFamily="18" charset="0"/>
            </a:endParaRPr>
          </a:p>
          <a:p>
            <a:pPr marL="0" indent="0" fontAlgn="auto">
              <a:spcAft>
                <a:spcPts val="0"/>
              </a:spcAft>
              <a:buSzPct val="65000"/>
              <a:buNone/>
              <a:defRPr/>
            </a:pPr>
            <a:endParaRPr lang="en-US" sz="1800" dirty="0" smtClean="0">
              <a:latin typeface="Palatino Linotype" pitchFamily="18" charset="0"/>
            </a:endParaRPr>
          </a:p>
          <a:p>
            <a:pPr fontAlgn="auto">
              <a:spcAft>
                <a:spcPts val="0"/>
              </a:spcAft>
              <a:buSzPct val="65000"/>
              <a:buFont typeface="Wingdings" pitchFamily="2" charset="2"/>
              <a:buChar char="§"/>
              <a:defRPr/>
            </a:pPr>
            <a:r>
              <a:rPr lang="en-US" sz="1800" dirty="0" smtClean="0">
                <a:latin typeface="Palatino Linotype" pitchFamily="18" charset="0"/>
              </a:rPr>
              <a:t>Special rules apply for units or additional real estate purchased at a foreclosure sale or via bankruptcy, and for lenders in possession.</a:t>
            </a:r>
          </a:p>
          <a:p>
            <a:pPr marL="0" indent="0" fontAlgn="auto">
              <a:spcAft>
                <a:spcPts val="0"/>
              </a:spcAft>
              <a:buSzPct val="65000"/>
              <a:buNone/>
              <a:defRPr/>
            </a:pPr>
            <a:endParaRPr lang="en-US" sz="1800" dirty="0" smtClean="0">
              <a:latin typeface="Palatino Linotype" pitchFamily="18" charset="0"/>
            </a:endParaRPr>
          </a:p>
          <a:p>
            <a:pPr fontAlgn="auto">
              <a:spcAft>
                <a:spcPts val="0"/>
              </a:spcAft>
              <a:buSzPct val="65000"/>
              <a:buFont typeface="Wingdings" pitchFamily="2" charset="2"/>
              <a:buChar char="§"/>
              <a:defRPr/>
            </a:pPr>
            <a:endParaRPr lang="en-US" sz="1800" dirty="0" smtClean="0">
              <a:latin typeface="Palatino Linotype" pitchFamily="18" charset="0"/>
            </a:endParaRPr>
          </a:p>
          <a:p>
            <a:pPr marL="240030" fontAlgn="auto">
              <a:spcAft>
                <a:spcPts val="0"/>
              </a:spcAft>
              <a:buSzPct val="65000"/>
              <a:buFont typeface="Wingdings" pitchFamily="2" charset="2"/>
              <a:buChar char="§"/>
              <a:defRPr/>
            </a:pPr>
            <a:r>
              <a:rPr lang="en-US" sz="1800" dirty="0" smtClean="0">
                <a:latin typeface="Palatino Linotype" pitchFamily="18" charset="0"/>
              </a:rPr>
              <a:t>A purchaser via bankruptcy or foreclosure may request and receive all SDR of the original declarant, or only the rights to sell and market units.</a:t>
            </a:r>
          </a:p>
          <a:p>
            <a:endParaRPr lang="en-US" dirty="0" smtClean="0"/>
          </a:p>
          <a:p>
            <a:endParaRPr lang="en-US" dirty="0"/>
          </a:p>
        </p:txBody>
      </p:sp>
      <p:sp>
        <p:nvSpPr>
          <p:cNvPr id="4" name="Title 1"/>
          <p:cNvSpPr>
            <a:spLocks noGrp="1"/>
          </p:cNvSpPr>
          <p:nvPr>
            <p:ph type="title"/>
          </p:nvPr>
        </p:nvSpPr>
        <p:spPr>
          <a:xfrm>
            <a:off x="609600" y="152400"/>
            <a:ext cx="8305800" cy="914400"/>
          </a:xfrm>
        </p:spPr>
        <p:txBody>
          <a:bodyPr/>
          <a:lstStyle/>
          <a:p>
            <a:pPr algn="ctr"/>
            <a:r>
              <a:rPr lang="en-US" sz="3600" i="1" u="sng" dirty="0" smtClean="0">
                <a:solidFill>
                  <a:schemeClr val="bg2">
                    <a:lumMod val="20000"/>
                    <a:lumOff val="80000"/>
                  </a:schemeClr>
                </a:solidFill>
                <a:latin typeface="Palatino Linotype" pitchFamily="18" charset="0"/>
              </a:rPr>
              <a:t>Special Declarant Rights cont’d …</a:t>
            </a:r>
            <a:endParaRPr lang="en-US" sz="3600" i="1" u="sng" dirty="0">
              <a:solidFill>
                <a:schemeClr val="bg2">
                  <a:lumMod val="20000"/>
                  <a:lumOff val="80000"/>
                </a:schemeClr>
              </a:solidFill>
              <a:latin typeface="Palatino Linotype" pitchFamily="18" charset="0"/>
            </a:endParaRPr>
          </a:p>
        </p:txBody>
      </p:sp>
      <p:sp>
        <p:nvSpPr>
          <p:cNvPr id="5"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8001000" cy="4724400"/>
          </a:xfrm>
        </p:spPr>
        <p:txBody>
          <a:bodyPr/>
          <a:lstStyle/>
          <a:p>
            <a:pPr marL="58738" lvl="1" indent="0" algn="ctr" eaLnBrk="1" fontAlgn="auto" hangingPunct="1">
              <a:spcAft>
                <a:spcPts val="0"/>
              </a:spcAft>
              <a:buClr>
                <a:srgbClr val="9CBEBD"/>
              </a:buClr>
              <a:buFont typeface="Arial" charset="0"/>
              <a:buNone/>
              <a:defRPr/>
            </a:pPr>
            <a:r>
              <a:rPr lang="en-US" sz="3600" b="1" i="1" u="sng" dirty="0">
                <a:solidFill>
                  <a:schemeClr val="bg2">
                    <a:lumMod val="20000"/>
                    <a:lumOff val="80000"/>
                  </a:schemeClr>
                </a:solidFill>
                <a:latin typeface="Palatino Linotype" pitchFamily="18" charset="0"/>
              </a:rPr>
              <a:t>Liabilities and Obligations of Succes</a:t>
            </a:r>
            <a:r>
              <a:rPr lang="en-US" sz="3200" b="1" i="1" u="sng" dirty="0">
                <a:solidFill>
                  <a:schemeClr val="bg2">
                    <a:lumMod val="20000"/>
                    <a:lumOff val="80000"/>
                  </a:schemeClr>
                </a:solidFill>
                <a:latin typeface="Palatino Linotype" pitchFamily="18" charset="0"/>
              </a:rPr>
              <a:t>sors </a:t>
            </a:r>
            <a:endParaRPr lang="en-US" sz="3200" b="1" i="1" u="sng" dirty="0" smtClean="0">
              <a:solidFill>
                <a:schemeClr val="bg2">
                  <a:lumMod val="20000"/>
                  <a:lumOff val="80000"/>
                </a:schemeClr>
              </a:solidFill>
              <a:latin typeface="Palatino Linotype" pitchFamily="18" charset="0"/>
            </a:endParaRPr>
          </a:p>
          <a:p>
            <a:pPr marL="411480" lvl="1" indent="0" algn="ctr" eaLnBrk="1" fontAlgn="auto" hangingPunct="1">
              <a:spcAft>
                <a:spcPts val="0"/>
              </a:spcAft>
              <a:buClr>
                <a:srgbClr val="9CBEBD"/>
              </a:buClr>
              <a:buFont typeface="Arial" charset="0"/>
              <a:buNone/>
              <a:defRPr/>
            </a:pPr>
            <a:endParaRPr lang="en-US" sz="1800" dirty="0" smtClean="0">
              <a:solidFill>
                <a:srgbClr val="2F2B20"/>
              </a:solidFill>
              <a:latin typeface="Palatino Linotype" pitchFamily="18" charset="0"/>
            </a:endParaRPr>
          </a:p>
          <a:p>
            <a:pPr marL="411480" lvl="1" indent="0" algn="ctr" eaLnBrk="1" fontAlgn="auto" hangingPunct="1">
              <a:spcAft>
                <a:spcPts val="0"/>
              </a:spcAft>
              <a:buClr>
                <a:srgbClr val="9CBEBD"/>
              </a:buClr>
              <a:buFont typeface="Arial" charset="0"/>
              <a:buNone/>
              <a:defRPr/>
            </a:pPr>
            <a:endParaRPr lang="en-US" sz="1600" dirty="0">
              <a:solidFill>
                <a:srgbClr val="2F2B20"/>
              </a:solidFill>
              <a:latin typeface="Palatino Linotype" pitchFamily="18" charset="0"/>
            </a:endParaRPr>
          </a:p>
          <a:p>
            <a:pPr marL="342900" lvl="1" fontAlgn="auto">
              <a:spcAft>
                <a:spcPts val="0"/>
              </a:spcAft>
              <a:buClrTx/>
              <a:buFont typeface="Wingdings" pitchFamily="2" charset="2"/>
              <a:buChar char="§"/>
              <a:defRPr/>
            </a:pPr>
            <a:r>
              <a:rPr lang="en-US" sz="1600" dirty="0">
                <a:solidFill>
                  <a:schemeClr val="accent4">
                    <a:lumMod val="10000"/>
                  </a:schemeClr>
                </a:solidFill>
                <a:latin typeface="Palatino Linotype" pitchFamily="18" charset="0"/>
              </a:rPr>
              <a:t>A successor to any </a:t>
            </a:r>
            <a:r>
              <a:rPr lang="en-US" sz="1600" dirty="0" smtClean="0">
                <a:solidFill>
                  <a:schemeClr val="accent4">
                    <a:lumMod val="10000"/>
                  </a:schemeClr>
                </a:solidFill>
                <a:latin typeface="Palatino Linotype" pitchFamily="18" charset="0"/>
              </a:rPr>
              <a:t>SDR who </a:t>
            </a:r>
            <a:r>
              <a:rPr lang="en-US" sz="1600" dirty="0">
                <a:solidFill>
                  <a:schemeClr val="accent4">
                    <a:lumMod val="10000"/>
                  </a:schemeClr>
                </a:solidFill>
                <a:latin typeface="Palatino Linotype" pitchFamily="18" charset="0"/>
              </a:rPr>
              <a:t>is/isn’t an affiliate of </a:t>
            </a:r>
            <a:r>
              <a:rPr lang="en-US" sz="1600" dirty="0" smtClean="0">
                <a:solidFill>
                  <a:schemeClr val="accent4">
                    <a:lumMod val="10000"/>
                  </a:schemeClr>
                </a:solidFill>
                <a:latin typeface="Palatino Linotype" pitchFamily="18" charset="0"/>
              </a:rPr>
              <a:t>Declarant </a:t>
            </a:r>
            <a:r>
              <a:rPr lang="en-US" sz="1600" dirty="0">
                <a:solidFill>
                  <a:schemeClr val="accent4">
                    <a:lumMod val="10000"/>
                  </a:schemeClr>
                </a:solidFill>
                <a:latin typeface="Palatino Linotype" pitchFamily="18" charset="0"/>
              </a:rPr>
              <a:t>is subject to all obligations and liabilities imposed on the </a:t>
            </a:r>
            <a:r>
              <a:rPr lang="en-US" sz="1600" dirty="0" smtClean="0">
                <a:solidFill>
                  <a:schemeClr val="accent4">
                    <a:lumMod val="10000"/>
                  </a:schemeClr>
                </a:solidFill>
                <a:latin typeface="Palatino Linotype" pitchFamily="18" charset="0"/>
              </a:rPr>
              <a:t>transferor.</a:t>
            </a:r>
          </a:p>
          <a:p>
            <a:pPr marL="342900" lvl="1" eaLnBrk="1" fontAlgn="auto" hangingPunct="1">
              <a:spcAft>
                <a:spcPts val="0"/>
              </a:spcAft>
              <a:buClrTx/>
              <a:buFont typeface="Wingdings" pitchFamily="2" charset="2"/>
              <a:buChar char="§"/>
              <a:defRPr/>
            </a:pPr>
            <a:endParaRPr lang="en-US" sz="1600" dirty="0">
              <a:solidFill>
                <a:schemeClr val="accent4">
                  <a:lumMod val="10000"/>
                </a:schemeClr>
              </a:solidFill>
              <a:latin typeface="Palatino Linotype" pitchFamily="18" charset="0"/>
            </a:endParaRPr>
          </a:p>
          <a:p>
            <a:pPr marL="342900" lvl="1" eaLnBrk="1" fontAlgn="auto" hangingPunct="1">
              <a:spcAft>
                <a:spcPts val="0"/>
              </a:spcAft>
              <a:buClrTx/>
              <a:buFont typeface="Wingdings" pitchFamily="2" charset="2"/>
              <a:buChar char="§"/>
              <a:defRPr/>
            </a:pPr>
            <a:r>
              <a:rPr lang="en-US" sz="1600" dirty="0">
                <a:solidFill>
                  <a:schemeClr val="accent4">
                    <a:lumMod val="10000"/>
                  </a:schemeClr>
                </a:solidFill>
                <a:latin typeface="Palatino Linotype" pitchFamily="18" charset="0"/>
              </a:rPr>
              <a:t>Until </a:t>
            </a:r>
            <a:r>
              <a:rPr lang="en-US" sz="1600" dirty="0" smtClean="0">
                <a:solidFill>
                  <a:schemeClr val="accent4">
                    <a:lumMod val="10000"/>
                  </a:schemeClr>
                </a:solidFill>
                <a:latin typeface="Palatino Linotype" pitchFamily="18" charset="0"/>
              </a:rPr>
              <a:t>transferring, </a:t>
            </a:r>
            <a:r>
              <a:rPr lang="en-US" sz="1600" dirty="0">
                <a:solidFill>
                  <a:schemeClr val="accent4">
                    <a:lumMod val="10000"/>
                  </a:schemeClr>
                </a:solidFill>
                <a:latin typeface="Palatino Linotype" pitchFamily="18" charset="0"/>
              </a:rPr>
              <a:t>all </a:t>
            </a:r>
            <a:r>
              <a:rPr lang="en-US" sz="1600" dirty="0" smtClean="0">
                <a:solidFill>
                  <a:schemeClr val="accent4">
                    <a:lumMod val="10000"/>
                  </a:schemeClr>
                </a:solidFill>
                <a:latin typeface="Palatino Linotype" pitchFamily="18" charset="0"/>
              </a:rPr>
              <a:t>SDRs to </a:t>
            </a:r>
            <a:r>
              <a:rPr lang="en-US" sz="1600" dirty="0">
                <a:solidFill>
                  <a:schemeClr val="accent4">
                    <a:lumMod val="10000"/>
                  </a:schemeClr>
                </a:solidFill>
                <a:latin typeface="Palatino Linotype" pitchFamily="18" charset="0"/>
              </a:rPr>
              <a:t>any person acquiring title to any unit owned by the successor or until recording an instrument permitting exercise of all those </a:t>
            </a:r>
            <a:r>
              <a:rPr lang="en-US" sz="1600" dirty="0" smtClean="0">
                <a:solidFill>
                  <a:schemeClr val="accent4">
                    <a:lumMod val="10000"/>
                  </a:schemeClr>
                </a:solidFill>
                <a:latin typeface="Palatino Linotype" pitchFamily="18" charset="0"/>
              </a:rPr>
              <a:t>rights.</a:t>
            </a:r>
          </a:p>
          <a:p>
            <a:pPr marL="342900" lvl="1" eaLnBrk="1" fontAlgn="auto" hangingPunct="1">
              <a:spcAft>
                <a:spcPts val="0"/>
              </a:spcAft>
              <a:buClrTx/>
              <a:buFont typeface="Wingdings" pitchFamily="2" charset="2"/>
              <a:buChar char="§"/>
              <a:defRPr/>
            </a:pPr>
            <a:endParaRPr lang="en-US" sz="1600" dirty="0">
              <a:solidFill>
                <a:schemeClr val="accent4">
                  <a:lumMod val="10000"/>
                </a:schemeClr>
              </a:solidFill>
              <a:latin typeface="Palatino Linotype" pitchFamily="18" charset="0"/>
            </a:endParaRPr>
          </a:p>
          <a:p>
            <a:pPr marL="342900" lvl="1" eaLnBrk="1" fontAlgn="auto" hangingPunct="1">
              <a:spcAft>
                <a:spcPts val="0"/>
              </a:spcAft>
              <a:buClrTx/>
              <a:buFont typeface="Wingdings" pitchFamily="2" charset="2"/>
              <a:buChar char="§"/>
              <a:defRPr/>
            </a:pPr>
            <a:r>
              <a:rPr lang="en-US" sz="1600" dirty="0">
                <a:solidFill>
                  <a:schemeClr val="accent4">
                    <a:lumMod val="10000"/>
                  </a:schemeClr>
                </a:solidFill>
                <a:latin typeface="Palatino Linotype" pitchFamily="18" charset="0"/>
              </a:rPr>
              <a:t>So long as a successor declarant may not exercise </a:t>
            </a:r>
            <a:r>
              <a:rPr lang="en-US" sz="1600" dirty="0" smtClean="0">
                <a:solidFill>
                  <a:schemeClr val="accent4">
                    <a:lumMod val="10000"/>
                  </a:schemeClr>
                </a:solidFill>
                <a:latin typeface="Palatino Linotype" pitchFamily="18" charset="0"/>
              </a:rPr>
              <a:t>SDRs under </a:t>
            </a:r>
            <a:r>
              <a:rPr lang="en-US" sz="1600" dirty="0">
                <a:solidFill>
                  <a:schemeClr val="accent4">
                    <a:lumMod val="10000"/>
                  </a:schemeClr>
                </a:solidFill>
                <a:latin typeface="Palatino Linotype" pitchFamily="18" charset="0"/>
              </a:rPr>
              <a:t>the subsection he is not subject to any liability or obligation as a </a:t>
            </a:r>
            <a:r>
              <a:rPr lang="en-US" sz="1600" dirty="0" smtClean="0">
                <a:solidFill>
                  <a:schemeClr val="accent4">
                    <a:lumMod val="10000"/>
                  </a:schemeClr>
                </a:solidFill>
                <a:latin typeface="Palatino Linotype" pitchFamily="18" charset="0"/>
              </a:rPr>
              <a:t>Declarant </a:t>
            </a:r>
            <a:r>
              <a:rPr lang="en-US" sz="1600" dirty="0">
                <a:solidFill>
                  <a:schemeClr val="accent4">
                    <a:lumMod val="10000"/>
                  </a:schemeClr>
                </a:solidFill>
                <a:latin typeface="Palatino Linotype" pitchFamily="18" charset="0"/>
              </a:rPr>
              <a:t>other than the successor’s acts or </a:t>
            </a:r>
            <a:r>
              <a:rPr lang="en-US" sz="1600" dirty="0" smtClean="0">
                <a:solidFill>
                  <a:schemeClr val="accent4">
                    <a:lumMod val="10000"/>
                  </a:schemeClr>
                </a:solidFill>
                <a:latin typeface="Palatino Linotype" pitchFamily="18" charset="0"/>
              </a:rPr>
              <a:t>omissions.</a:t>
            </a:r>
            <a:endParaRPr lang="en-US" sz="1600" dirty="0">
              <a:solidFill>
                <a:schemeClr val="accent4">
                  <a:lumMod val="10000"/>
                </a:schemeClr>
              </a:solidFill>
              <a:latin typeface="Palatino Linotype" pitchFamily="18" charset="0"/>
            </a:endParaRPr>
          </a:p>
          <a:p>
            <a:pPr eaLnBrk="1" hangingPunct="1">
              <a:defRPr/>
            </a:pPr>
            <a:endParaRPr lang="en-US" dirty="0"/>
          </a:p>
        </p:txBody>
      </p:sp>
      <p:sp>
        <p:nvSpPr>
          <p:cNvPr id="4" name="Slide Number Placeholder 3"/>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EB8348F-CF4D-42BB-9219-DAE817BC93C2}" type="slidenum">
              <a:rPr lang="en-US" smtClean="0"/>
              <a:pPr>
                <a:defRPr/>
              </a:pPr>
              <a:t>12</a:t>
            </a:fld>
            <a:endParaRPr lang="en-US" dirty="0"/>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19200"/>
          </a:xfrm>
        </p:spPr>
        <p:txBody>
          <a:bodyPr/>
          <a:lstStyle/>
          <a:p>
            <a:pPr algn="ctr"/>
            <a:r>
              <a:rPr lang="en-US" sz="3200" i="1" u="sng" dirty="0" smtClean="0">
                <a:solidFill>
                  <a:schemeClr val="bg2">
                    <a:lumMod val="20000"/>
                    <a:lumOff val="80000"/>
                  </a:schemeClr>
                </a:solidFill>
                <a:latin typeface="Palatino Linotype" pitchFamily="18" charset="0"/>
              </a:rPr>
              <a:t>Successor Declarant May Chose Which SDRs It Will Accept</a:t>
            </a:r>
            <a:endParaRPr lang="en-US" sz="32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066800" y="1752600"/>
            <a:ext cx="7315200" cy="4800600"/>
          </a:xfrm>
        </p:spPr>
        <p:txBody>
          <a:bodyPr/>
          <a:lstStyle/>
          <a:p>
            <a:r>
              <a:rPr lang="en-US" sz="1600" dirty="0" smtClean="0">
                <a:latin typeface="Palatino Linotype" pitchFamily="18" charset="0"/>
              </a:rPr>
              <a:t>In a case where Declarant’s construction loan mortgagee, foreclosing upon Declarant would typically include in the petition for relief the request for the deed to contain the selected SDR to be transferred.</a:t>
            </a:r>
          </a:p>
          <a:p>
            <a:endParaRPr lang="en-US" sz="1600" dirty="0" smtClean="0">
              <a:latin typeface="Palatino Linotype" pitchFamily="18" charset="0"/>
            </a:endParaRPr>
          </a:p>
          <a:p>
            <a:r>
              <a:rPr lang="en-US" sz="1600" dirty="0" smtClean="0">
                <a:latin typeface="Palatino Linotype" pitchFamily="18" charset="0"/>
              </a:rPr>
              <a:t>An alternative available to the mortgagee, successor Declarant, is to simply act as custodian rather than assuming SDRs and thereby avoid liability of a Declarant.</a:t>
            </a:r>
          </a:p>
          <a:p>
            <a:endParaRPr lang="en-US" sz="1600" dirty="0" smtClean="0">
              <a:latin typeface="Palatino Linotype" pitchFamily="18" charset="0"/>
            </a:endParaRPr>
          </a:p>
          <a:p>
            <a:r>
              <a:rPr lang="en-US" sz="1600" dirty="0" smtClean="0">
                <a:latin typeface="Palatino Linotype" pitchFamily="18" charset="0"/>
              </a:rPr>
              <a:t>In this scenario the mortgagee might foreclose and take over Declarant’s development and remaining units with the intent to sell them and pay down the mortgage debt while carefully avoiding liability as a Declarant pursuant to the Acts.</a:t>
            </a:r>
          </a:p>
          <a:p>
            <a:endParaRPr lang="en-US" sz="1600" dirty="0" smtClean="0">
              <a:latin typeface="Palatino Linotype" pitchFamily="18" charset="0"/>
            </a:endParaRPr>
          </a:p>
          <a:p>
            <a:r>
              <a:rPr lang="en-US" sz="1600" dirty="0" smtClean="0">
                <a:latin typeface="Palatino Linotype" pitchFamily="18" charset="0"/>
              </a:rPr>
              <a:t>While certain rights might be retained by the Declarant because of the very limited rights acquired by the successor whether a mortgagee or other party, the retention of those rights by the original Declarant does not necessarily result in the obligations of the Declarant being satisfied and the needs of the development and its unit owners met.</a:t>
            </a:r>
          </a:p>
          <a:p>
            <a:endParaRPr lang="en-US" sz="1600" dirty="0" smtClean="0">
              <a:latin typeface="Palatino Linotype" pitchFamily="18" charset="0"/>
            </a:endParaRPr>
          </a:p>
          <a:p>
            <a:endParaRPr lang="en-US" sz="1400" dirty="0">
              <a:latin typeface="Palatino Linotype" pitchFamily="18" charset="0"/>
            </a:endParaRPr>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rot="16200000">
            <a:off x="6238845" y="3190845"/>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838200"/>
          </a:xfrm>
        </p:spPr>
        <p:txBody>
          <a:bodyPr/>
          <a:lstStyle/>
          <a:p>
            <a:pPr algn="ctr"/>
            <a:r>
              <a:rPr lang="en-US" sz="3600" i="1" u="sng" dirty="0" smtClean="0">
                <a:solidFill>
                  <a:schemeClr val="bg2">
                    <a:lumMod val="20000"/>
                    <a:lumOff val="80000"/>
                  </a:schemeClr>
                </a:solidFill>
                <a:latin typeface="Palatino Linotype" pitchFamily="18" charset="0"/>
              </a:rPr>
              <a:t>Another Scenario…</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685800" y="1219200"/>
            <a:ext cx="7696200" cy="5486400"/>
          </a:xfrm>
        </p:spPr>
        <p:txBody>
          <a:bodyPr/>
          <a:lstStyle/>
          <a:p>
            <a:r>
              <a:rPr lang="en-US" sz="1400" dirty="0" smtClean="0">
                <a:latin typeface="Palatino Linotype" pitchFamily="18" charset="0"/>
              </a:rPr>
              <a:t>Another scenario that could unfold is the Declarant deciding to terminate the development and its Association.</a:t>
            </a:r>
          </a:p>
          <a:p>
            <a:endParaRPr lang="en-US" sz="1000" dirty="0" smtClean="0">
              <a:latin typeface="Palatino Linotype" pitchFamily="18" charset="0"/>
            </a:endParaRPr>
          </a:p>
          <a:p>
            <a:r>
              <a:rPr lang="en-US" sz="1400" dirty="0" smtClean="0">
                <a:latin typeface="Palatino Linotype" pitchFamily="18" charset="0"/>
              </a:rPr>
              <a:t>If less than twenty percent (20%) of the Units have been sold, the Declarant can terminate the Association since it has the requisite number of votes to control the outcome.</a:t>
            </a:r>
          </a:p>
          <a:p>
            <a:endParaRPr lang="en-US" sz="1000" dirty="0" smtClean="0">
              <a:latin typeface="Palatino Linotype" pitchFamily="18" charset="0"/>
            </a:endParaRPr>
          </a:p>
          <a:p>
            <a:r>
              <a:rPr lang="en-US" sz="1400" dirty="0" smtClean="0">
                <a:latin typeface="Palatino Linotype" pitchFamily="18" charset="0"/>
              </a:rPr>
              <a:t>Should the Declarant pursue termination the Association property would revert to a fee simple estate.</a:t>
            </a:r>
          </a:p>
          <a:p>
            <a:endParaRPr lang="en-US" sz="1000" dirty="0" smtClean="0">
              <a:latin typeface="Palatino Linotype" pitchFamily="18" charset="0"/>
            </a:endParaRPr>
          </a:p>
          <a:p>
            <a:r>
              <a:rPr lang="en-US" sz="1400" dirty="0" smtClean="0">
                <a:latin typeface="Palatino Linotype" pitchFamily="18" charset="0"/>
              </a:rPr>
              <a:t>Each minority unit owner would have the right to occupy the portion of the real estate that formerly was defined as the unit purchased.</a:t>
            </a:r>
          </a:p>
          <a:p>
            <a:endParaRPr lang="en-US" sz="1000" dirty="0" smtClean="0">
              <a:latin typeface="Palatino Linotype" pitchFamily="18" charset="0"/>
            </a:endParaRPr>
          </a:p>
          <a:p>
            <a:r>
              <a:rPr lang="en-US" sz="1400" dirty="0" smtClean="0">
                <a:latin typeface="Palatino Linotype" pitchFamily="18" charset="0"/>
              </a:rPr>
              <a:t>If the Declarant terminated the Association, unit owners could claim damages for the Declarant’s failure to proceed with a sales program as described in the Public Offering Statement.</a:t>
            </a:r>
          </a:p>
          <a:p>
            <a:endParaRPr lang="en-US" sz="1000" dirty="0" smtClean="0">
              <a:latin typeface="Palatino Linotype" pitchFamily="18" charset="0"/>
            </a:endParaRPr>
          </a:p>
          <a:p>
            <a:r>
              <a:rPr lang="en-US" sz="1400" dirty="0" smtClean="0">
                <a:latin typeface="Palatino Linotype" pitchFamily="18" charset="0"/>
              </a:rPr>
              <a:t>Realistically speaking, a claim(s) against the Declarant could be difficult to pursue and realize any beneficial outcome.</a:t>
            </a:r>
          </a:p>
          <a:p>
            <a:endParaRPr lang="en-US" sz="1000" dirty="0" smtClean="0">
              <a:latin typeface="Palatino Linotype" pitchFamily="18" charset="0"/>
            </a:endParaRPr>
          </a:p>
          <a:p>
            <a:r>
              <a:rPr lang="en-US" sz="1400" dirty="0" smtClean="0">
                <a:latin typeface="Palatino Linotype" pitchFamily="18" charset="0"/>
              </a:rPr>
              <a:t>Instead of termination the Declarant could postpone the completion of the development and sale of units. </a:t>
            </a:r>
          </a:p>
          <a:p>
            <a:endParaRPr lang="en-US" sz="1000" dirty="0" smtClean="0">
              <a:latin typeface="Palatino Linotype" pitchFamily="18" charset="0"/>
            </a:endParaRPr>
          </a:p>
          <a:p>
            <a:r>
              <a:rPr lang="en-US" sz="1400" dirty="0" smtClean="0">
                <a:latin typeface="Palatino Linotype" pitchFamily="18" charset="0"/>
              </a:rPr>
              <a:t>A lengthy postponement could result in the expiration of Declarant control and association decision making and operation could be jeopardized if transition has not occurred.</a:t>
            </a:r>
            <a:endParaRPr lang="en-US" sz="1400" dirty="0">
              <a:latin typeface="Palatino Linotype" pitchFamily="18" charset="0"/>
            </a:endParaRPr>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rot="16200000">
            <a:off x="6238845" y="3190845"/>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lstStyle/>
          <a:p>
            <a:pPr algn="ctr"/>
            <a:r>
              <a:rPr lang="en-US" sz="3600" i="1" u="sng" dirty="0" smtClean="0">
                <a:solidFill>
                  <a:schemeClr val="bg2">
                    <a:lumMod val="20000"/>
                    <a:lumOff val="80000"/>
                  </a:schemeClr>
                </a:solidFill>
                <a:latin typeface="Palatino Linotype" pitchFamily="18" charset="0"/>
              </a:rPr>
              <a:t>Auction or Fire Sale of Units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685800" y="1447800"/>
            <a:ext cx="7696200" cy="5029200"/>
          </a:xfrm>
        </p:spPr>
        <p:txBody>
          <a:bodyPr/>
          <a:lstStyle/>
          <a:p>
            <a:r>
              <a:rPr lang="en-US" sz="1600" dirty="0" smtClean="0">
                <a:latin typeface="Palatino Linotype" pitchFamily="18" charset="0"/>
              </a:rPr>
              <a:t>The auction or fire sale of units appears as another alternative for the Declarant or successor.   </a:t>
            </a:r>
          </a:p>
          <a:p>
            <a:endParaRPr lang="en-US" sz="1000" dirty="0" smtClean="0">
              <a:latin typeface="Palatino Linotype" pitchFamily="18" charset="0"/>
            </a:endParaRPr>
          </a:p>
          <a:p>
            <a:r>
              <a:rPr lang="en-US" sz="1600" dirty="0" smtClean="0">
                <a:latin typeface="Palatino Linotype" pitchFamily="18" charset="0"/>
              </a:rPr>
              <a:t>The sale of property in an auction or fire sale while possibly accomplishing the objective of the Declarant or the mortgagee in a foreclosure of raising funds while limiting or reducing costs, it can negatively impact existing Unit Owners.</a:t>
            </a:r>
          </a:p>
          <a:p>
            <a:endParaRPr lang="en-US" sz="1000" dirty="0" smtClean="0">
              <a:latin typeface="Palatino Linotype" pitchFamily="18" charset="0"/>
            </a:endParaRPr>
          </a:p>
          <a:p>
            <a:r>
              <a:rPr lang="en-US" sz="1600" dirty="0" smtClean="0">
                <a:latin typeface="Palatino Linotype" pitchFamily="18" charset="0"/>
              </a:rPr>
              <a:t>These sales can result in the destruction of value of the existing units.  </a:t>
            </a:r>
          </a:p>
          <a:p>
            <a:endParaRPr lang="en-US" sz="1000" dirty="0" smtClean="0">
              <a:latin typeface="Palatino Linotype" pitchFamily="18" charset="0"/>
            </a:endParaRPr>
          </a:p>
          <a:p>
            <a:r>
              <a:rPr lang="en-US" sz="1600" dirty="0" smtClean="0">
                <a:latin typeface="Palatino Linotype" pitchFamily="18" charset="0"/>
              </a:rPr>
              <a:t>The distress sale can cause the homeowner to suffer an almost immediate loss of value on paper.  </a:t>
            </a:r>
          </a:p>
          <a:p>
            <a:endParaRPr lang="en-US" sz="1000" dirty="0" smtClean="0">
              <a:latin typeface="Palatino Linotype" pitchFamily="18" charset="0"/>
            </a:endParaRPr>
          </a:p>
          <a:p>
            <a:r>
              <a:rPr lang="en-US" sz="1600" dirty="0" smtClean="0">
                <a:latin typeface="Palatino Linotype" pitchFamily="18" charset="0"/>
              </a:rPr>
              <a:t>However, it can be argued that a market bottom for the unit(s) might be finally established by the sale with the opportunity for unit prices to stabilize. </a:t>
            </a:r>
          </a:p>
          <a:p>
            <a:endParaRPr lang="en-US" sz="1600" dirty="0" smtClean="0">
              <a:latin typeface="Palatino Linotype" pitchFamily="18" charset="0"/>
            </a:endParaRPr>
          </a:p>
          <a:p>
            <a:r>
              <a:rPr lang="en-US" sz="1600" dirty="0" smtClean="0">
                <a:latin typeface="Palatino Linotype" pitchFamily="18" charset="0"/>
              </a:rPr>
              <a:t>It is also important to remember that unlike a successor to the Declarant, a purchaser usually takes none of the duties and responsibilities of the Declarant and the character of the development could be substantially changed when incomplete units are constructed with fewer features, lower cost materials and possibly a change is design.</a:t>
            </a:r>
          </a:p>
          <a:p>
            <a:endParaRPr lang="en-US" dirty="0"/>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rot="16200000">
            <a:off x="6391245" y="3038445"/>
            <a:ext cx="51054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838200"/>
          </a:xfrm>
        </p:spPr>
        <p:txBody>
          <a:bodyPr/>
          <a:lstStyle/>
          <a:p>
            <a:pPr algn="ctr"/>
            <a:r>
              <a:rPr lang="en-US" sz="3600" i="1" u="sng" dirty="0" smtClean="0">
                <a:solidFill>
                  <a:schemeClr val="bg2">
                    <a:lumMod val="20000"/>
                    <a:lumOff val="80000"/>
                  </a:schemeClr>
                </a:solidFill>
                <a:latin typeface="Palatino Linotype" pitchFamily="18" charset="0"/>
              </a:rPr>
              <a:t>Receivership</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762000" y="1295400"/>
            <a:ext cx="7696200" cy="5791200"/>
          </a:xfrm>
        </p:spPr>
        <p:txBody>
          <a:bodyPr/>
          <a:lstStyle/>
          <a:p>
            <a:r>
              <a:rPr lang="en-US" sz="1600" dirty="0" smtClean="0">
                <a:latin typeface="Palatino Linotype" pitchFamily="18" charset="0"/>
              </a:rPr>
              <a:t>In light of all the possible options that could unfold in the distressed development, perhaps the best option, other than a workout with the Declarant, would be Receivership.  </a:t>
            </a:r>
          </a:p>
          <a:p>
            <a:endParaRPr lang="en-US" sz="800" dirty="0" smtClean="0">
              <a:latin typeface="Palatino Linotype" pitchFamily="18" charset="0"/>
            </a:endParaRPr>
          </a:p>
          <a:p>
            <a:r>
              <a:rPr lang="en-US" sz="1600" dirty="0" smtClean="0">
                <a:latin typeface="Palatino Linotype" pitchFamily="18" charset="0"/>
              </a:rPr>
              <a:t>In the case of Receivership, the lender has the right by statute and as provided in the mortgagee loan documents to institute a receivership proceeding following a material default of the development loan terms and conditions.  </a:t>
            </a:r>
          </a:p>
          <a:p>
            <a:endParaRPr lang="en-US" sz="800" dirty="0" smtClean="0">
              <a:latin typeface="Palatino Linotype" pitchFamily="18" charset="0"/>
            </a:endParaRPr>
          </a:p>
          <a:p>
            <a:r>
              <a:rPr lang="en-US" sz="1600" dirty="0" smtClean="0">
                <a:latin typeface="Palatino Linotype" pitchFamily="18" charset="0"/>
              </a:rPr>
              <a:t>A Receivership is a court supervised proceeding which involves the hiring of a receiver to take control of the properties of the Declarant borrower.  </a:t>
            </a:r>
          </a:p>
          <a:p>
            <a:endParaRPr lang="en-US" sz="800" dirty="0" smtClean="0">
              <a:latin typeface="Palatino Linotype" pitchFamily="18" charset="0"/>
            </a:endParaRPr>
          </a:p>
          <a:p>
            <a:r>
              <a:rPr lang="en-US" sz="1600" dirty="0" smtClean="0">
                <a:latin typeface="Palatino Linotype" pitchFamily="18" charset="0"/>
              </a:rPr>
              <a:t>Under this option, the lender incurs additional costs resulting from the court’s supervision, receiver’s charges, and in engaging new vendors to complete the project and sell the units.</a:t>
            </a:r>
          </a:p>
          <a:p>
            <a:endParaRPr lang="en-US" sz="800" dirty="0" smtClean="0">
              <a:latin typeface="Palatino Linotype" pitchFamily="18" charset="0"/>
            </a:endParaRPr>
          </a:p>
          <a:p>
            <a:r>
              <a:rPr lang="en-US" sz="1600" dirty="0" smtClean="0">
                <a:latin typeface="Palatino Linotype" pitchFamily="18" charset="0"/>
              </a:rPr>
              <a:t>The lender however, avoids the expense of foreclosure or a bankruptcy by the Declarant and never takes on the responsibility of a successor Declarant and therefore avoids liability as such.  </a:t>
            </a:r>
          </a:p>
          <a:p>
            <a:endParaRPr lang="en-US" sz="800" dirty="0" smtClean="0">
              <a:latin typeface="Palatino Linotype" pitchFamily="18" charset="0"/>
            </a:endParaRPr>
          </a:p>
          <a:p>
            <a:r>
              <a:rPr lang="en-US" sz="1600" dirty="0" smtClean="0">
                <a:latin typeface="Palatino Linotype" pitchFamily="18" charset="0"/>
              </a:rPr>
              <a:t>Typically, the receiver has some expertise in completing the development and the sale of units thereby maintaining as much value as possible for the lender which can also inure to the benefit of unit owners.  </a:t>
            </a:r>
          </a:p>
          <a:p>
            <a:endParaRPr lang="en-US" dirty="0"/>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rot="16200000">
            <a:off x="6105555" y="3267045"/>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981200"/>
            <a:ext cx="7086600" cy="4114800"/>
          </a:xfrm>
        </p:spPr>
        <p:txBody>
          <a:bodyPr/>
          <a:lstStyle/>
          <a:p>
            <a:endParaRPr lang="en-US" sz="1800" dirty="0" smtClean="0">
              <a:latin typeface="Palatino Linotype" pitchFamily="18" charset="0"/>
            </a:endParaRPr>
          </a:p>
          <a:p>
            <a:r>
              <a:rPr lang="en-US" sz="1800" dirty="0" smtClean="0">
                <a:latin typeface="Palatino Linotype" pitchFamily="18" charset="0"/>
              </a:rPr>
              <a:t>When the Declarant is experiencing financial difficulties that could impact the completion of the development all stakeholders need to understand the available options and the pros and cons of each.  </a:t>
            </a:r>
          </a:p>
          <a:p>
            <a:endParaRPr lang="en-US" sz="1800" dirty="0" smtClean="0">
              <a:latin typeface="Palatino Linotype" pitchFamily="18" charset="0"/>
            </a:endParaRPr>
          </a:p>
          <a:p>
            <a:r>
              <a:rPr lang="en-US" sz="1800" dirty="0" smtClean="0">
                <a:latin typeface="Palatino Linotype" pitchFamily="18" charset="0"/>
              </a:rPr>
              <a:t>The Declarant, successor Declarant, Declarant’s mortgagee, the Association, the individual Unit Owners all have a substantial financial interest in completing the project.  </a:t>
            </a:r>
          </a:p>
          <a:p>
            <a:endParaRPr lang="en-US" sz="1800" dirty="0" smtClean="0">
              <a:latin typeface="Palatino Linotype" pitchFamily="18" charset="0"/>
            </a:endParaRPr>
          </a:p>
          <a:p>
            <a:r>
              <a:rPr lang="en-US" sz="1800" dirty="0" smtClean="0">
                <a:latin typeface="Palatino Linotype" pitchFamily="18" charset="0"/>
              </a:rPr>
              <a:t>Frequently, the path to resolution is long, tedious, and usually results negatively on the value of the investment for the existing unit owners and the business success of the Declarant.</a:t>
            </a:r>
            <a:endParaRPr lang="en-US" sz="1800" dirty="0">
              <a:latin typeface="Palatino Linotype" pitchFamily="18" charset="0"/>
            </a:endParaRPr>
          </a:p>
        </p:txBody>
      </p:sp>
      <p:sp>
        <p:nvSpPr>
          <p:cNvPr id="4" name="Title 1"/>
          <p:cNvSpPr>
            <a:spLocks noGrp="1"/>
          </p:cNvSpPr>
          <p:nvPr>
            <p:ph type="title"/>
          </p:nvPr>
        </p:nvSpPr>
        <p:spPr>
          <a:xfrm>
            <a:off x="457200" y="381000"/>
            <a:ext cx="8382000" cy="1143000"/>
          </a:xfrm>
        </p:spPr>
        <p:txBody>
          <a:bodyPr/>
          <a:lstStyle/>
          <a:p>
            <a:pPr algn="ctr"/>
            <a:r>
              <a:rPr lang="en-US" sz="3600" i="1" u="sng" dirty="0" smtClean="0">
                <a:solidFill>
                  <a:schemeClr val="bg2">
                    <a:lumMod val="20000"/>
                    <a:lumOff val="80000"/>
                  </a:schemeClr>
                </a:solidFill>
                <a:latin typeface="Palatino Linotype" pitchFamily="18" charset="0"/>
              </a:rPr>
              <a:t>Declarant Experiencing Financial Difficulties</a:t>
            </a:r>
            <a:endParaRPr lang="en-US" sz="3600" i="1" u="sng" dirty="0">
              <a:solidFill>
                <a:schemeClr val="bg2">
                  <a:lumMod val="20000"/>
                  <a:lumOff val="80000"/>
                </a:schemeClr>
              </a:solidFill>
              <a:latin typeface="Palatino Linotype" pitchFamily="18" charset="0"/>
            </a:endParaRPr>
          </a:p>
        </p:txBody>
      </p:sp>
      <p:sp>
        <p:nvSpPr>
          <p:cNvPr id="5"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362200"/>
            <a:ext cx="6400800" cy="4038600"/>
          </a:xfrm>
        </p:spPr>
        <p:txBody>
          <a:bodyPr/>
          <a:lstStyle/>
          <a:p>
            <a:pPr marL="514350" indent="-514350">
              <a:buSzPct val="70000"/>
              <a:buFont typeface="+mj-lt"/>
              <a:buAutoNum type="arabicPeriod"/>
            </a:pPr>
            <a:r>
              <a:rPr lang="en-US" sz="1600" dirty="0" smtClean="0">
                <a:latin typeface="Palatino Linotype" pitchFamily="18" charset="0"/>
              </a:rPr>
              <a:t>Failure to Make Building Repairs</a:t>
            </a:r>
          </a:p>
          <a:p>
            <a:pPr marL="514350" indent="-514350">
              <a:buSzPct val="70000"/>
              <a:buFont typeface="+mj-lt"/>
              <a:buAutoNum type="arabicPeriod"/>
            </a:pPr>
            <a:endParaRPr lang="en-US" sz="1600" dirty="0" smtClean="0">
              <a:latin typeface="Palatino Linotype" pitchFamily="18" charset="0"/>
            </a:endParaRPr>
          </a:p>
          <a:p>
            <a:pPr marL="514350" indent="-514350">
              <a:buSzPct val="70000"/>
              <a:buFont typeface="+mj-lt"/>
              <a:buAutoNum type="arabicPeriod"/>
            </a:pPr>
            <a:r>
              <a:rPr lang="en-US" sz="1600" dirty="0" smtClean="0">
                <a:latin typeface="Palatino Linotype" pitchFamily="18" charset="0"/>
              </a:rPr>
              <a:t>Failure to Maintain Reasonable Reserves</a:t>
            </a:r>
          </a:p>
          <a:p>
            <a:pPr marL="514350" indent="-514350">
              <a:buSzPct val="70000"/>
              <a:buFont typeface="+mj-lt"/>
              <a:buAutoNum type="arabicPeriod"/>
            </a:pPr>
            <a:endParaRPr lang="en-US" sz="1600" dirty="0" smtClean="0">
              <a:latin typeface="Palatino Linotype" pitchFamily="18" charset="0"/>
            </a:endParaRPr>
          </a:p>
          <a:p>
            <a:pPr marL="514350" indent="-514350">
              <a:buSzPct val="70000"/>
              <a:buFont typeface="+mj-lt"/>
              <a:buAutoNum type="arabicPeriod"/>
            </a:pPr>
            <a:r>
              <a:rPr lang="en-US" sz="1600" dirty="0" smtClean="0">
                <a:latin typeface="Palatino Linotype" pitchFamily="18" charset="0"/>
              </a:rPr>
              <a:t>Failure to Adopt Necessary Special Assessments</a:t>
            </a:r>
          </a:p>
          <a:p>
            <a:pPr marL="514350" indent="-514350">
              <a:buSzPct val="70000"/>
              <a:buFont typeface="+mj-lt"/>
              <a:buAutoNum type="arabicPeriod"/>
            </a:pPr>
            <a:endParaRPr lang="en-US" sz="1600" dirty="0" smtClean="0">
              <a:latin typeface="Palatino Linotype" pitchFamily="18" charset="0"/>
            </a:endParaRPr>
          </a:p>
          <a:p>
            <a:pPr marL="514350" indent="-514350">
              <a:buSzPct val="70000"/>
              <a:buFont typeface="+mj-lt"/>
              <a:buAutoNum type="arabicPeriod"/>
            </a:pPr>
            <a:r>
              <a:rPr lang="en-US" sz="1600" dirty="0" smtClean="0">
                <a:latin typeface="Palatino Linotype" pitchFamily="18" charset="0"/>
              </a:rPr>
              <a:t>Failure to Review Association Financial Budgets</a:t>
            </a:r>
          </a:p>
          <a:p>
            <a:pPr marL="514350" indent="-514350">
              <a:buSzPct val="70000"/>
              <a:buFont typeface="+mj-lt"/>
              <a:buAutoNum type="arabicPeriod"/>
            </a:pPr>
            <a:endParaRPr lang="en-US" sz="1600" dirty="0" smtClean="0">
              <a:latin typeface="Palatino Linotype" pitchFamily="18" charset="0"/>
            </a:endParaRPr>
          </a:p>
          <a:p>
            <a:pPr marL="514350" indent="-514350">
              <a:buSzPct val="70000"/>
              <a:buFont typeface="+mj-lt"/>
              <a:buAutoNum type="arabicPeriod"/>
            </a:pPr>
            <a:r>
              <a:rPr lang="en-US" sz="1600" dirty="0" smtClean="0">
                <a:latin typeface="Palatino Linotype" pitchFamily="18" charset="0"/>
              </a:rPr>
              <a:t>Failure to Promptly Collect Assessments</a:t>
            </a:r>
          </a:p>
          <a:p>
            <a:pPr marL="514350" indent="-514350">
              <a:buAutoNum type="arabicPeriod"/>
            </a:pPr>
            <a:endParaRPr lang="en-US" dirty="0"/>
          </a:p>
        </p:txBody>
      </p:sp>
      <p:sp>
        <p:nvSpPr>
          <p:cNvPr id="4" name="Title 1"/>
          <p:cNvSpPr txBox="1">
            <a:spLocks/>
          </p:cNvSpPr>
          <p:nvPr/>
        </p:nvSpPr>
        <p:spPr bwMode="auto">
          <a:xfrm>
            <a:off x="457200" y="457200"/>
            <a:ext cx="84582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sng" strike="noStrike" kern="0" cap="none" spc="0" normalizeH="0" baseline="0" noProof="0" dirty="0" smtClean="0">
                <a:ln>
                  <a:noFill/>
                </a:ln>
                <a:solidFill>
                  <a:schemeClr val="bg2">
                    <a:lumMod val="20000"/>
                    <a:lumOff val="80000"/>
                  </a:schemeClr>
                </a:solidFill>
                <a:effectLst/>
                <a:uLnTx/>
                <a:uFillTx/>
                <a:latin typeface="Palatino Linotype" pitchFamily="18" charset="0"/>
                <a:ea typeface="+mj-ea"/>
                <a:cs typeface="+mj-cs"/>
              </a:rPr>
              <a:t>Common Causes of Financial Distress</a:t>
            </a:r>
            <a:endParaRPr kumimoji="0" lang="en-US" sz="3600" b="1" i="1" u="sng" strike="noStrike" kern="0" cap="none" spc="0" normalizeH="0" baseline="0" noProof="0" dirty="0">
              <a:ln>
                <a:noFill/>
              </a:ln>
              <a:solidFill>
                <a:schemeClr val="bg2">
                  <a:lumMod val="20000"/>
                  <a:lumOff val="80000"/>
                </a:schemeClr>
              </a:solidFill>
              <a:effectLst/>
              <a:uLnTx/>
              <a:uFillTx/>
              <a:latin typeface="Palatino Linotype" pitchFamily="18" charset="0"/>
              <a:ea typeface="+mj-ea"/>
              <a:cs typeface="+mj-cs"/>
            </a:endParaRPr>
          </a:p>
        </p:txBody>
      </p:sp>
      <p:sp>
        <p:nvSpPr>
          <p:cNvPr id="5"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914400"/>
          </a:xfrm>
        </p:spPr>
        <p:txBody>
          <a:bodyPr/>
          <a:lstStyle/>
          <a:p>
            <a:pPr algn="ctr"/>
            <a:r>
              <a:rPr lang="en-US" sz="3600" i="1" u="sng" dirty="0" smtClean="0">
                <a:solidFill>
                  <a:schemeClr val="bg2">
                    <a:lumMod val="20000"/>
                    <a:lumOff val="80000"/>
                  </a:schemeClr>
                </a:solidFill>
                <a:latin typeface="Palatino Linotype" pitchFamily="18" charset="0"/>
              </a:rPr>
              <a:t>Failure to Make Building Repairs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371600" y="1905000"/>
            <a:ext cx="7086600" cy="3429000"/>
          </a:xfrm>
        </p:spPr>
        <p:txBody>
          <a:bodyPr/>
          <a:lstStyle/>
          <a:p>
            <a:r>
              <a:rPr lang="en-US" sz="1600" dirty="0" smtClean="0">
                <a:latin typeface="Palatino Linotype" pitchFamily="18" charset="0"/>
              </a:rPr>
              <a:t>Associations tend to delay approving necessary expenditures for building maintenance and/or necessary building repairs due to the financial hardship it will impose upon unit owners in financial distress.</a:t>
            </a:r>
          </a:p>
          <a:p>
            <a:endParaRPr lang="en-US" sz="1600" dirty="0" smtClean="0">
              <a:latin typeface="Palatino Linotype" pitchFamily="18" charset="0"/>
            </a:endParaRPr>
          </a:p>
          <a:p>
            <a:r>
              <a:rPr lang="en-US" sz="1600" dirty="0" smtClean="0">
                <a:latin typeface="Palatino Linotype" pitchFamily="18" charset="0"/>
              </a:rPr>
              <a:t>Failing to promptly make building repairs exposes the association to emergency expenses and increased repair costs. </a:t>
            </a:r>
          </a:p>
          <a:p>
            <a:endParaRPr lang="en-US" sz="1600" dirty="0" smtClean="0">
              <a:latin typeface="Palatino Linotype" pitchFamily="18" charset="0"/>
            </a:endParaRPr>
          </a:p>
          <a:p>
            <a:r>
              <a:rPr lang="en-US" sz="1600" dirty="0" smtClean="0">
                <a:latin typeface="Palatino Linotype" pitchFamily="18" charset="0"/>
              </a:rPr>
              <a:t>The board has a fiduciary obligation to all unit owners to maintain, repair and, if necessary, replace the common elements of the building and must fulfill that obligation regardless of the condition of the economy.</a:t>
            </a:r>
          </a:p>
          <a:p>
            <a:endParaRPr lang="en-US" sz="1600" dirty="0" smtClean="0">
              <a:latin typeface="Palatino Linotype" pitchFamily="18" charset="0"/>
            </a:endParaRPr>
          </a:p>
          <a:p>
            <a:pPr>
              <a:buNone/>
            </a:pPr>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Mulfino</a:t>
            </a:r>
            <a:endParaRPr lang="en-US" sz="1000" dirty="0" smtClean="0">
              <a:solidFill>
                <a:schemeClr val="bg1">
                  <a:lumMod val="60000"/>
                  <a:lumOff val="40000"/>
                </a:schemeClr>
              </a:solidFill>
              <a:latin typeface="Constant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924800" cy="3886200"/>
          </a:xfrm>
        </p:spPr>
        <p:txBody>
          <a:bodyPr/>
          <a:lstStyle/>
          <a:p>
            <a:r>
              <a:rPr lang="en-US" sz="1600" dirty="0" smtClean="0">
                <a:latin typeface="Palatino Linotype" pitchFamily="18" charset="0"/>
              </a:rPr>
              <a:t>We are in financially challenging times and no person, business or condominium association is immune from the effects of our distressed economy. </a:t>
            </a:r>
          </a:p>
          <a:p>
            <a:endParaRPr lang="en-US" sz="1600" dirty="0" smtClean="0">
              <a:latin typeface="Palatino Linotype" pitchFamily="18" charset="0"/>
            </a:endParaRPr>
          </a:p>
          <a:p>
            <a:r>
              <a:rPr lang="en-US" sz="1600" dirty="0" smtClean="0">
                <a:latin typeface="Palatino Linotype" pitchFamily="18" charset="0"/>
              </a:rPr>
              <a:t>Community associations have seen an explosion of economic related issues in recent months adversely affecting the operation of their association.</a:t>
            </a:r>
          </a:p>
          <a:p>
            <a:endParaRPr lang="en-US" sz="1600" dirty="0" smtClean="0">
              <a:latin typeface="Palatino Linotype" pitchFamily="18" charset="0"/>
            </a:endParaRPr>
          </a:p>
          <a:p>
            <a:r>
              <a:rPr lang="en-US" sz="1600" dirty="0" smtClean="0">
                <a:latin typeface="Palatino Linotype" pitchFamily="18" charset="0"/>
              </a:rPr>
              <a:t>Associations have unit owners failing to pay monthly assessments and increased unit foreclosure filings and budgetary issues are the main contributors to the Associations economic downfall.</a:t>
            </a:r>
          </a:p>
          <a:p>
            <a:endParaRPr lang="en-US" sz="1600" dirty="0" smtClean="0">
              <a:latin typeface="Palatino Linotype" pitchFamily="18" charset="0"/>
            </a:endParaRPr>
          </a:p>
          <a:p>
            <a:r>
              <a:rPr lang="en-US" sz="1600" dirty="0" smtClean="0">
                <a:latin typeface="Palatino Linotype" pitchFamily="18" charset="0"/>
              </a:rPr>
              <a:t>Association boards can mitigate the effects of the primary financial issues in a distressed economy with the assistance and guidance of professionals – management and legal.</a:t>
            </a:r>
          </a:p>
          <a:p>
            <a:pPr marL="114300" indent="0" algn="ctr" eaLnBrk="1" fontAlgn="auto" hangingPunct="1">
              <a:spcAft>
                <a:spcPts val="0"/>
              </a:spcAft>
              <a:buClr>
                <a:srgbClr val="A9A57C"/>
              </a:buClr>
              <a:buFont typeface="Arial" charset="0"/>
              <a:buNone/>
              <a:defRPr/>
            </a:pPr>
            <a:endParaRPr lang="en-US" dirty="0">
              <a:solidFill>
                <a:schemeClr val="accent4">
                  <a:lumMod val="10000"/>
                </a:schemeClr>
              </a:solidFill>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B8336EE-4ABD-4213-B98A-DA7594B8AFD2}" type="slidenum">
              <a:rPr lang="en-US" smtClean="0"/>
              <a:pPr>
                <a:defRPr/>
              </a:pPr>
              <a:t>2</a:t>
            </a:fld>
            <a:endParaRPr lang="en-US" dirty="0"/>
          </a:p>
        </p:txBody>
      </p:sp>
      <p:sp>
        <p:nvSpPr>
          <p:cNvPr id="5" name="TextBox 4"/>
          <p:cNvSpPr txBox="1"/>
          <p:nvPr/>
        </p:nvSpPr>
        <p:spPr>
          <a:xfrm>
            <a:off x="17526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
        <p:nvSpPr>
          <p:cNvPr id="7" name="Title 3"/>
          <p:cNvSpPr>
            <a:spLocks noGrp="1"/>
          </p:cNvSpPr>
          <p:nvPr>
            <p:ph type="title"/>
          </p:nvPr>
        </p:nvSpPr>
        <p:spPr>
          <a:xfrm>
            <a:off x="990600" y="533400"/>
            <a:ext cx="7086600" cy="685800"/>
          </a:xfrm>
        </p:spPr>
        <p:txBody>
          <a:bodyPr/>
          <a:lstStyle/>
          <a:p>
            <a:pPr algn="ctr"/>
            <a:r>
              <a:rPr lang="en-US" sz="3600" i="1" u="sng" dirty="0" smtClean="0">
                <a:solidFill>
                  <a:schemeClr val="bg2">
                    <a:lumMod val="20000"/>
                    <a:lumOff val="80000"/>
                  </a:schemeClr>
                </a:solidFill>
                <a:latin typeface="Palatino Linotype" pitchFamily="18" charset="0"/>
              </a:rPr>
              <a:t>Financially Challenging Times</a:t>
            </a:r>
            <a:endParaRPr lang="en-US" sz="3600" i="1" u="sng" dirty="0">
              <a:solidFill>
                <a:schemeClr val="bg2">
                  <a:lumMod val="20000"/>
                  <a:lumOff val="80000"/>
                </a:schemeClr>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lstStyle/>
          <a:p>
            <a:pPr algn="ct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dirty="0" smtClean="0">
                <a:solidFill>
                  <a:schemeClr val="bg2">
                    <a:lumMod val="20000"/>
                    <a:lumOff val="80000"/>
                  </a:schemeClr>
                </a:solidFill>
                <a:latin typeface="Palatino Linotype" pitchFamily="18" charset="0"/>
              </a:rPr>
              <a:t/>
            </a:r>
            <a:br>
              <a:rPr lang="en-US" sz="3600" dirty="0" smtClean="0">
                <a:solidFill>
                  <a:schemeClr val="bg2">
                    <a:lumMod val="20000"/>
                    <a:lumOff val="80000"/>
                  </a:schemeClr>
                </a:solidFill>
                <a:latin typeface="Palatino Linotype" pitchFamily="18" charset="0"/>
              </a:rPr>
            </a:br>
            <a:r>
              <a:rPr lang="en-US" sz="3600" i="1" u="sng" dirty="0" smtClean="0">
                <a:solidFill>
                  <a:schemeClr val="bg2">
                    <a:lumMod val="20000"/>
                    <a:lumOff val="80000"/>
                  </a:schemeClr>
                </a:solidFill>
                <a:latin typeface="Palatino Linotype" pitchFamily="18" charset="0"/>
              </a:rPr>
              <a:t>Failure to Maintain Reasonable Reserves</a:t>
            </a:r>
            <a:endParaRPr lang="en-US" dirty="0"/>
          </a:p>
        </p:txBody>
      </p:sp>
      <p:sp>
        <p:nvSpPr>
          <p:cNvPr id="3" name="Content Placeholder 2"/>
          <p:cNvSpPr>
            <a:spLocks noGrp="1"/>
          </p:cNvSpPr>
          <p:nvPr>
            <p:ph idx="1"/>
          </p:nvPr>
        </p:nvSpPr>
        <p:spPr>
          <a:xfrm>
            <a:off x="914400" y="1905000"/>
            <a:ext cx="7620000" cy="3505200"/>
          </a:xfrm>
        </p:spPr>
        <p:txBody>
          <a:bodyPr/>
          <a:lstStyle/>
          <a:p>
            <a:r>
              <a:rPr lang="en-US" sz="1600" dirty="0" smtClean="0">
                <a:latin typeface="Palatino Linotype" pitchFamily="18" charset="0"/>
              </a:rPr>
              <a:t>One of the most common mistake the association make during difficult financial times is to freeze contributions to the reserve fund. </a:t>
            </a:r>
          </a:p>
          <a:p>
            <a:endParaRPr lang="en-US" sz="1600" dirty="0" smtClean="0">
              <a:latin typeface="Palatino Linotype" pitchFamily="18" charset="0"/>
            </a:endParaRPr>
          </a:p>
          <a:p>
            <a:r>
              <a:rPr lang="en-US" sz="1600" dirty="0" smtClean="0">
                <a:latin typeface="Palatino Linotype" pitchFamily="18" charset="0"/>
              </a:rPr>
              <a:t>Associations do not raise assessments or adopt special assessments in order to maintain reasonable reserves. </a:t>
            </a:r>
          </a:p>
          <a:p>
            <a:endParaRPr lang="en-US" sz="1600" dirty="0" smtClean="0">
              <a:latin typeface="Palatino Linotype" pitchFamily="18" charset="0"/>
            </a:endParaRPr>
          </a:p>
          <a:p>
            <a:r>
              <a:rPr lang="en-US" sz="1600" dirty="0" smtClean="0">
                <a:latin typeface="Palatino Linotype" pitchFamily="18" charset="0"/>
              </a:rPr>
              <a:t>Under </a:t>
            </a:r>
            <a:r>
              <a:rPr lang="en-US" sz="1600" dirty="0" smtClean="0">
                <a:solidFill>
                  <a:schemeClr val="bg1">
                    <a:lumMod val="50000"/>
                  </a:schemeClr>
                </a:solidFill>
                <a:latin typeface="Palatino Linotype" pitchFamily="18" charset="0"/>
              </a:rPr>
              <a:t>Sections 3314(a), 3320(7), and 3407(a)(4-7) of the Pennsylvania Uniform Condominium Act (the “Act”), and 5314(a), 5320(7), and 5407(a)(4-7) of the Pennsylvania Uniform Planned Community Act (the “Community Act”) </a:t>
            </a:r>
            <a:r>
              <a:rPr lang="en-US" sz="1600" dirty="0" smtClean="0">
                <a:latin typeface="Palatino Linotype" pitchFamily="18" charset="0"/>
              </a:rPr>
              <a:t>the board is required to maintain reasonable reserves for the association. </a:t>
            </a:r>
          </a:p>
          <a:p>
            <a:endParaRPr lang="en-US" sz="1600" dirty="0" smtClean="0">
              <a:latin typeface="Palatino Linotype" pitchFamily="18" charset="0"/>
            </a:endParaRPr>
          </a:p>
          <a:p>
            <a:r>
              <a:rPr lang="en-US" sz="1600" dirty="0" smtClean="0">
                <a:latin typeface="Palatino Linotype" pitchFamily="18" charset="0"/>
              </a:rPr>
              <a:t>Budgets should always contain a line item for reasonable contributions to a reserve fund.</a:t>
            </a: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295400"/>
          </a:xfrm>
        </p:spPr>
        <p:txBody>
          <a:bodyPr/>
          <a:lstStyle/>
          <a:p>
            <a:pPr algn="ctr"/>
            <a:r>
              <a:rPr lang="en-US" sz="3200" i="1" u="sng" dirty="0" smtClean="0">
                <a:solidFill>
                  <a:schemeClr val="bg2">
                    <a:lumMod val="20000"/>
                    <a:lumOff val="80000"/>
                  </a:schemeClr>
                </a:solidFill>
                <a:latin typeface="Palatino Linotype" pitchFamily="18" charset="0"/>
              </a:rPr>
              <a:t>Keeping the Association Budget reasonable</a:t>
            </a:r>
            <a:r>
              <a:rPr lang="en-US" sz="3600" i="1" u="sng" dirty="0" smtClean="0">
                <a:solidFill>
                  <a:schemeClr val="bg2">
                    <a:lumMod val="20000"/>
                    <a:lumOff val="80000"/>
                  </a:schemeClr>
                </a:solidFill>
                <a:latin typeface="Palatino Linotype" pitchFamily="18" charset="0"/>
              </a:rPr>
              <a:t/>
            </a:r>
            <a:br>
              <a:rPr lang="en-US" sz="3600" i="1" u="sng" dirty="0" smtClean="0">
                <a:solidFill>
                  <a:schemeClr val="bg2">
                    <a:lumMod val="20000"/>
                    <a:lumOff val="80000"/>
                  </a:schemeClr>
                </a:solidFill>
                <a:latin typeface="Palatino Linotype" pitchFamily="18" charset="0"/>
              </a:rPr>
            </a:b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524000" y="1447800"/>
            <a:ext cx="7086600" cy="3810000"/>
          </a:xfrm>
        </p:spPr>
        <p:txBody>
          <a:bodyPr/>
          <a:lstStyle/>
          <a:p>
            <a:pPr lvl="0"/>
            <a:r>
              <a:rPr lang="en-US" sz="1600" dirty="0" smtClean="0">
                <a:latin typeface="Palatino Linotype" pitchFamily="18" charset="0"/>
              </a:rPr>
              <a:t>Seek alternate forms of income to keep the fee from increasing</a:t>
            </a:r>
          </a:p>
          <a:p>
            <a:pPr lvl="0"/>
            <a:endParaRPr lang="en-US" sz="1600" dirty="0" smtClean="0">
              <a:latin typeface="Palatino Linotype" pitchFamily="18" charset="0"/>
            </a:endParaRPr>
          </a:p>
          <a:p>
            <a:pPr lvl="0"/>
            <a:r>
              <a:rPr lang="en-US" sz="1600" dirty="0" smtClean="0">
                <a:latin typeface="Palatino Linotype" pitchFamily="18" charset="0"/>
              </a:rPr>
              <a:t>Bid out necessary services aggressively and appropriately</a:t>
            </a:r>
          </a:p>
          <a:p>
            <a:pPr lvl="0"/>
            <a:endParaRPr lang="en-US" sz="1600" dirty="0" smtClean="0">
              <a:latin typeface="Palatino Linotype" pitchFamily="18" charset="0"/>
            </a:endParaRPr>
          </a:p>
          <a:p>
            <a:pPr lvl="0"/>
            <a:r>
              <a:rPr lang="en-US" sz="1600" dirty="0" smtClean="0">
                <a:latin typeface="Palatino Linotype" pitchFamily="18" charset="0"/>
              </a:rPr>
              <a:t>Find vendors who will work with the Association to allow for cash flow requirements</a:t>
            </a:r>
          </a:p>
          <a:p>
            <a:pPr lvl="0"/>
            <a:endParaRPr lang="en-US" sz="1600" dirty="0" smtClean="0">
              <a:latin typeface="Palatino Linotype" pitchFamily="18" charset="0"/>
            </a:endParaRPr>
          </a:p>
          <a:p>
            <a:pPr lvl="0"/>
            <a:r>
              <a:rPr lang="en-US" sz="1600" dirty="0" smtClean="0">
                <a:latin typeface="Palatino Linotype" pitchFamily="18" charset="0"/>
              </a:rPr>
              <a:t>Reduce costs without affecting value or safety (energy efficiency or alternative providers, mulch schedules, bulk purchasing, etc.)</a:t>
            </a:r>
          </a:p>
          <a:p>
            <a:pPr lvl="0"/>
            <a:endParaRPr lang="en-US" sz="1600" dirty="0" smtClean="0">
              <a:latin typeface="Palatino Linotype" pitchFamily="18" charset="0"/>
            </a:endParaRPr>
          </a:p>
          <a:p>
            <a:pPr lvl="0"/>
            <a:r>
              <a:rPr lang="en-US" sz="1600" dirty="0" smtClean="0">
                <a:latin typeface="Palatino Linotype" pitchFamily="18" charset="0"/>
              </a:rPr>
              <a:t>Is the reserve under-funded with the need to perform needed capital replacements&gt; potential for loan options.</a:t>
            </a:r>
          </a:p>
          <a:p>
            <a:endParaRPr lang="en-US" dirty="0"/>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371600"/>
          </a:xfrm>
        </p:spPr>
        <p:txBody>
          <a:bodyPr/>
          <a:lstStyle/>
          <a:p>
            <a:pPr algn="ctr"/>
            <a:r>
              <a:rPr lang="en-US" sz="3600" i="1" u="sng" dirty="0" smtClean="0">
                <a:solidFill>
                  <a:schemeClr val="bg2">
                    <a:lumMod val="20000"/>
                    <a:lumOff val="80000"/>
                  </a:schemeClr>
                </a:solidFill>
                <a:latin typeface="Palatino Linotype" pitchFamily="18" charset="0"/>
              </a:rPr>
              <a:t>Failure to Adopt Necessary Special Assessments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143000" y="1828800"/>
            <a:ext cx="7467600" cy="4648200"/>
          </a:xfrm>
        </p:spPr>
        <p:txBody>
          <a:bodyPr/>
          <a:lstStyle/>
          <a:p>
            <a:r>
              <a:rPr lang="en-US" sz="1600" dirty="0" smtClean="0">
                <a:latin typeface="Palatino Linotype" pitchFamily="18" charset="0"/>
              </a:rPr>
              <a:t>Associations are typically reluctant to adopt special assessments during financially difficult times. </a:t>
            </a:r>
          </a:p>
          <a:p>
            <a:endParaRPr lang="en-US" sz="1600" dirty="0" smtClean="0">
              <a:latin typeface="Palatino Linotype" pitchFamily="18" charset="0"/>
            </a:endParaRPr>
          </a:p>
          <a:p>
            <a:r>
              <a:rPr lang="en-US" sz="1600" dirty="0" smtClean="0">
                <a:latin typeface="Palatino Linotype" pitchFamily="18" charset="0"/>
              </a:rPr>
              <a:t>It is a mistake to delay implementing special assessments for necessary building maintenance and/or repairs due to the financial burden it will impose on its unit owners.</a:t>
            </a:r>
          </a:p>
          <a:p>
            <a:endParaRPr lang="en-US" sz="1600" dirty="0" smtClean="0">
              <a:latin typeface="Palatino Linotype" pitchFamily="18" charset="0"/>
            </a:endParaRPr>
          </a:p>
          <a:p>
            <a:r>
              <a:rPr lang="en-US" sz="1600" dirty="0" smtClean="0">
                <a:latin typeface="Palatino Linotype" pitchFamily="18" charset="0"/>
              </a:rPr>
              <a:t>If the association's reserves are low or non-existent, and the need for a large capital repair project exists, special assessments should be adopted, despite the financial times. </a:t>
            </a:r>
          </a:p>
          <a:p>
            <a:endParaRPr lang="en-US" sz="1600" dirty="0" smtClean="0">
              <a:latin typeface="Palatino Linotype" pitchFamily="18" charset="0"/>
            </a:endParaRPr>
          </a:p>
          <a:p>
            <a:r>
              <a:rPr lang="en-US" sz="1600" dirty="0" smtClean="0">
                <a:latin typeface="Palatino Linotype" pitchFamily="18" charset="0"/>
              </a:rPr>
              <a:t>Under </a:t>
            </a:r>
            <a:r>
              <a:rPr lang="en-US" sz="1600" dirty="0" smtClean="0">
                <a:solidFill>
                  <a:schemeClr val="bg1">
                    <a:lumMod val="50000"/>
                  </a:schemeClr>
                </a:solidFill>
                <a:latin typeface="Palatino Linotype" pitchFamily="18" charset="0"/>
              </a:rPr>
              <a:t>Sections 3307(a), 3314(c</a:t>
            </a:r>
            <a:r>
              <a:rPr lang="en-US" sz="1600" dirty="0">
                <a:solidFill>
                  <a:schemeClr val="bg1">
                    <a:lumMod val="50000"/>
                  </a:schemeClr>
                </a:solidFill>
                <a:latin typeface="Palatino Linotype" pitchFamily="18" charset="0"/>
              </a:rPr>
              <a:t>) (§</a:t>
            </a:r>
            <a:r>
              <a:rPr lang="en-US" sz="1600" dirty="0" smtClean="0">
                <a:solidFill>
                  <a:schemeClr val="bg1">
                    <a:lumMod val="50000"/>
                  </a:schemeClr>
                </a:solidFill>
                <a:latin typeface="Palatino Linotype" pitchFamily="18" charset="0"/>
              </a:rPr>
              <a:t>5307(a) &amp;</a:t>
            </a:r>
            <a:r>
              <a:rPr lang="en-US" sz="1600" dirty="0">
                <a:solidFill>
                  <a:schemeClr val="bg1">
                    <a:lumMod val="50000"/>
                  </a:schemeClr>
                </a:solidFill>
                <a:latin typeface="Palatino Linotype" pitchFamily="18" charset="0"/>
              </a:rPr>
              <a:t> </a:t>
            </a:r>
            <a:r>
              <a:rPr lang="en-US" sz="1600" dirty="0" smtClean="0">
                <a:solidFill>
                  <a:schemeClr val="bg1">
                    <a:lumMod val="50000"/>
                  </a:schemeClr>
                </a:solidFill>
                <a:latin typeface="Palatino Linotype" pitchFamily="18" charset="0"/>
              </a:rPr>
              <a:t>§5314 (c)) of the Acts</a:t>
            </a:r>
            <a:r>
              <a:rPr lang="en-US" sz="1600" dirty="0" smtClean="0">
                <a:latin typeface="Palatino Linotype" pitchFamily="18" charset="0"/>
              </a:rPr>
              <a:t>, the board has the authority to repair, replace or restore the common elements and to adopt special assessments, if needed.</a:t>
            </a:r>
          </a:p>
          <a:p>
            <a:endParaRPr lang="en-US" sz="1600" dirty="0" smtClean="0">
              <a:latin typeface="Palatino Linotype" pitchFamily="18" charset="0"/>
            </a:endParaRPr>
          </a:p>
          <a:p>
            <a:r>
              <a:rPr lang="en-US" sz="1600" dirty="0" smtClean="0">
                <a:latin typeface="Palatino Linotype" pitchFamily="18" charset="0"/>
              </a:rPr>
              <a:t>Empathizing with unit owners in financially difficult times, will create a domino effect of financially difficult times for the association.</a:t>
            </a:r>
          </a:p>
          <a:p>
            <a:endParaRPr lang="en-US" sz="1600" dirty="0" smtClean="0">
              <a:latin typeface="Palatino Linotype" pitchFamily="18" charset="0"/>
            </a:endParaRPr>
          </a:p>
          <a:p>
            <a:pPr>
              <a:buNone/>
            </a:pPr>
            <a:endParaRPr lang="en-US" sz="1600" dirty="0" smtClean="0">
              <a:latin typeface="Palatino Linotype" pitchFamily="18" charset="0"/>
            </a:endParaRPr>
          </a:p>
          <a:p>
            <a:endParaRPr lang="en-US" sz="1600" dirty="0">
              <a:latin typeface="Palatino Linotype" pitchFamily="18" charset="0"/>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371600"/>
          </a:xfrm>
        </p:spPr>
        <p:txBody>
          <a:bodyPr/>
          <a:lstStyle/>
          <a:p>
            <a:pPr algn="ctr"/>
            <a:r>
              <a:rPr lang="en-US" sz="3600" i="1" u="sng" dirty="0" smtClean="0">
                <a:solidFill>
                  <a:schemeClr val="bg2">
                    <a:lumMod val="20000"/>
                    <a:lumOff val="80000"/>
                  </a:schemeClr>
                </a:solidFill>
                <a:latin typeface="Palatino Linotype" pitchFamily="18" charset="0"/>
              </a:rPr>
              <a:t>Failure to Review Association Financial Statements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371600" y="2362200"/>
            <a:ext cx="7086600" cy="3505200"/>
          </a:xfrm>
        </p:spPr>
        <p:txBody>
          <a:bodyPr/>
          <a:lstStyle/>
          <a:p>
            <a:r>
              <a:rPr lang="en-US" sz="1600" dirty="0" smtClean="0">
                <a:latin typeface="Palatino Linotype" pitchFamily="18" charset="0"/>
              </a:rPr>
              <a:t>It is necessary to review monthly financial statements to ensure the association’s funds are being handled correctly and that the association is fiscally sound. </a:t>
            </a:r>
          </a:p>
          <a:p>
            <a:endParaRPr lang="en-US" sz="1600" dirty="0" smtClean="0">
              <a:latin typeface="Palatino Linotype" pitchFamily="18" charset="0"/>
            </a:endParaRPr>
          </a:p>
          <a:p>
            <a:r>
              <a:rPr lang="en-US" sz="1600" dirty="0" smtClean="0">
                <a:latin typeface="Palatino Linotype" pitchFamily="18" charset="0"/>
              </a:rPr>
              <a:t>Responsibility for the economic welfare of the association rests with the Board.</a:t>
            </a:r>
          </a:p>
          <a:p>
            <a:endParaRPr lang="en-US" sz="1600" dirty="0" smtClean="0">
              <a:latin typeface="Palatino Linotype" pitchFamily="18" charset="0"/>
            </a:endParaRPr>
          </a:p>
          <a:p>
            <a:r>
              <a:rPr lang="en-US" sz="1600" dirty="0" smtClean="0">
                <a:latin typeface="Palatino Linotype" pitchFamily="18" charset="0"/>
              </a:rPr>
              <a:t>The Board should be vigilant about reviewing the association's monthly financial statements.</a:t>
            </a: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990600"/>
          </a:xfrm>
        </p:spPr>
        <p:txBody>
          <a:bodyPr/>
          <a:lstStyle/>
          <a:p>
            <a:pPr algn="ctr"/>
            <a:r>
              <a:rPr lang="en-US" sz="3600" i="1" u="sng" dirty="0" smtClean="0">
                <a:solidFill>
                  <a:schemeClr val="bg2">
                    <a:lumMod val="20000"/>
                    <a:lumOff val="80000"/>
                  </a:schemeClr>
                </a:solidFill>
                <a:latin typeface="Palatino Linotype" pitchFamily="18" charset="0"/>
              </a:rPr>
              <a:t>Collection Assessments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219200" y="2743200"/>
            <a:ext cx="7239000" cy="1828800"/>
          </a:xfrm>
        </p:spPr>
        <p:txBody>
          <a:bodyPr/>
          <a:lstStyle/>
          <a:p>
            <a:pPr marL="0" indent="0">
              <a:buNone/>
            </a:pPr>
            <a:r>
              <a:rPr lang="en-US" sz="2400" dirty="0" smtClean="0">
                <a:ln w="50800"/>
                <a:solidFill>
                  <a:schemeClr val="accent4">
                    <a:lumMod val="10000"/>
                  </a:schemeClr>
                </a:solidFill>
                <a:latin typeface="Palatino Linotype" pitchFamily="18" charset="0"/>
              </a:rPr>
              <a:t>In assessment collections, the goal should always be to recover all costs and attorneys fees incurred by the association, as well as the assessments, interests and late fees, using the clear entitlement to such collection under the state law and most governing documents.</a:t>
            </a:r>
          </a:p>
          <a:p>
            <a:endParaRPr lang="en-US" sz="1600" dirty="0" smtClean="0">
              <a:ln w="50800"/>
              <a:solidFill>
                <a:schemeClr val="accent4">
                  <a:lumMod val="10000"/>
                </a:schemeClr>
              </a:solidFill>
              <a:latin typeface="Palatino Linotype" pitchFamily="18" charset="0"/>
            </a:endParaRPr>
          </a:p>
          <a:p>
            <a:endParaRPr lang="en-US" sz="1600" dirty="0">
              <a:solidFill>
                <a:schemeClr val="accent4">
                  <a:lumMod val="10000"/>
                </a:schemeClr>
              </a:solidFill>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371600"/>
          </a:xfrm>
        </p:spPr>
        <p:txBody>
          <a:bodyPr/>
          <a:lstStyle/>
          <a:p>
            <a:pPr algn="ctr"/>
            <a:r>
              <a:rPr lang="en-US" sz="3600" i="1" u="sng" dirty="0" smtClean="0">
                <a:solidFill>
                  <a:schemeClr val="bg2">
                    <a:lumMod val="20000"/>
                    <a:lumOff val="80000"/>
                  </a:schemeClr>
                </a:solidFill>
                <a:latin typeface="Palatino Linotype" pitchFamily="18" charset="0"/>
              </a:rPr>
              <a:t>Failure to Promptly Collect Overdue Assessments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066800" y="1752600"/>
            <a:ext cx="7696200" cy="4038600"/>
          </a:xfrm>
        </p:spPr>
        <p:txBody>
          <a:bodyPr/>
          <a:lstStyle/>
          <a:p>
            <a:r>
              <a:rPr lang="en-US" sz="1600" dirty="0" smtClean="0">
                <a:latin typeface="Palatino Linotype" pitchFamily="18" charset="0"/>
              </a:rPr>
              <a:t>A common mistake made by the association during difficult financial times, is to provide unit owners extra time to pay their assessments. </a:t>
            </a:r>
          </a:p>
          <a:p>
            <a:endParaRPr lang="en-US" sz="1600" dirty="0" smtClean="0">
              <a:latin typeface="Palatino Linotype" pitchFamily="18" charset="0"/>
            </a:endParaRPr>
          </a:p>
          <a:p>
            <a:r>
              <a:rPr lang="en-US" sz="1600" dirty="0" smtClean="0">
                <a:latin typeface="Palatino Linotype" pitchFamily="18" charset="0"/>
              </a:rPr>
              <a:t>Giving unit owners extra time to pay their assessments creates an association in financial distress.</a:t>
            </a:r>
          </a:p>
          <a:p>
            <a:endParaRPr lang="en-US" sz="1600" dirty="0" smtClean="0">
              <a:latin typeface="Palatino Linotype" pitchFamily="18" charset="0"/>
            </a:endParaRPr>
          </a:p>
          <a:p>
            <a:r>
              <a:rPr lang="en-US" sz="1600" dirty="0" smtClean="0">
                <a:latin typeface="Palatino Linotype" pitchFamily="18" charset="0"/>
              </a:rPr>
              <a:t>When the association does not get paid in a timely manner by the unit owners, the association’s financial obligations also do not get paid in a timely manner. </a:t>
            </a:r>
          </a:p>
          <a:p>
            <a:pPr>
              <a:buNone/>
            </a:pPr>
            <a:endParaRPr lang="en-US" sz="1600" dirty="0" smtClean="0">
              <a:latin typeface="Palatino Linotype" pitchFamily="18" charset="0"/>
            </a:endParaRPr>
          </a:p>
          <a:p>
            <a:r>
              <a:rPr lang="en-US" sz="1600" dirty="0" smtClean="0">
                <a:latin typeface="Palatino Linotype" pitchFamily="18" charset="0"/>
              </a:rPr>
              <a:t>Collection policies should be enacted for delinquent assessments where legal action commences 60 days after assessments are past due.</a:t>
            </a: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5" name="TextBox 4"/>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Mulfino</a:t>
            </a:r>
            <a:endParaRPr lang="en-US" sz="1000" dirty="0" smtClean="0">
              <a:solidFill>
                <a:schemeClr val="bg1">
                  <a:lumMod val="60000"/>
                  <a:lumOff val="40000"/>
                </a:schemeClr>
              </a:solidFill>
              <a:latin typeface="Constanti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086600" cy="685800"/>
          </a:xfrm>
        </p:spPr>
        <p:txBody>
          <a:bodyPr/>
          <a:lstStyle/>
          <a:p>
            <a:pPr algn="ctr"/>
            <a:r>
              <a:rPr lang="en-US" sz="3600" i="1" u="sng" dirty="0" smtClean="0">
                <a:solidFill>
                  <a:schemeClr val="bg2">
                    <a:lumMod val="20000"/>
                    <a:lumOff val="80000"/>
                  </a:schemeClr>
                </a:solidFill>
                <a:latin typeface="Palatino Linotype" pitchFamily="18" charset="0"/>
              </a:rPr>
              <a:t>Foreclosures By Mortgagee</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914400" y="990600"/>
            <a:ext cx="7848600" cy="58674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z="1600" dirty="0" smtClean="0">
                <a:solidFill>
                  <a:schemeClr val="accent4">
                    <a:lumMod val="10000"/>
                  </a:schemeClr>
                </a:solidFill>
                <a:latin typeface="Palatino Linotype" pitchFamily="18" charset="0"/>
              </a:rPr>
              <a:t>Sometimes a unit owner fails to pay his or her mortgage (in addition to not paying assessments) and the mortgagee will file a foreclosure action against the unit in response. </a:t>
            </a:r>
          </a:p>
          <a:p>
            <a:endParaRPr lang="en-US" sz="1600" dirty="0" smtClean="0">
              <a:solidFill>
                <a:schemeClr val="accent4">
                  <a:lumMod val="10000"/>
                </a:schemeClr>
              </a:solidFill>
              <a:latin typeface="Palatino Linotype" pitchFamily="18" charset="0"/>
            </a:endParaRPr>
          </a:p>
          <a:p>
            <a:pPr lvl="1"/>
            <a:r>
              <a:rPr lang="en-US" sz="1400" dirty="0" smtClean="0">
                <a:solidFill>
                  <a:schemeClr val="accent4">
                    <a:lumMod val="10000"/>
                  </a:schemeClr>
                </a:solidFill>
                <a:latin typeface="Palatino Linotype" pitchFamily="18" charset="0"/>
              </a:rPr>
              <a:t>In those situations, foreclosures may take nine to twelve months before the foreclosure action is complete and the lender is required to pay assessments.</a:t>
            </a:r>
          </a:p>
          <a:p>
            <a:endParaRPr lang="en-US" sz="1600" dirty="0" smtClean="0">
              <a:solidFill>
                <a:schemeClr val="accent4">
                  <a:lumMod val="10000"/>
                </a:schemeClr>
              </a:solidFill>
              <a:latin typeface="Palatino Linotype" pitchFamily="18" charset="0"/>
            </a:endParaRPr>
          </a:p>
          <a:p>
            <a:r>
              <a:rPr lang="en-US" sz="1600" dirty="0" smtClean="0">
                <a:ln w="50800"/>
                <a:solidFill>
                  <a:schemeClr val="accent4">
                    <a:lumMod val="10000"/>
                  </a:schemeClr>
                </a:solidFill>
                <a:latin typeface="Palatino Linotype" pitchFamily="18" charset="0"/>
              </a:rPr>
              <a:t>It is important that an Association be diligent in collecting delinquent assessments before delinquent assessments pile up on a unit and become lost through a mortgage foreclosure.</a:t>
            </a:r>
          </a:p>
          <a:p>
            <a:endParaRPr lang="en-US" sz="1600" dirty="0" smtClean="0">
              <a:solidFill>
                <a:schemeClr val="accent4">
                  <a:lumMod val="10000"/>
                </a:schemeClr>
              </a:solidFill>
              <a:latin typeface="Palatino Linotype" pitchFamily="18" charset="0"/>
            </a:endParaRPr>
          </a:p>
          <a:p>
            <a:r>
              <a:rPr lang="en-US" sz="1600" b="1" u="sng" dirty="0" smtClean="0">
                <a:solidFill>
                  <a:schemeClr val="bg1">
                    <a:lumMod val="60000"/>
                    <a:lumOff val="40000"/>
                  </a:schemeClr>
                </a:solidFill>
                <a:latin typeface="Palatino Linotype" pitchFamily="18" charset="0"/>
              </a:rPr>
              <a:t>Promptly</a:t>
            </a:r>
            <a:r>
              <a:rPr lang="en-US" sz="1600" dirty="0" smtClean="0">
                <a:solidFill>
                  <a:schemeClr val="accent4">
                    <a:lumMod val="10000"/>
                  </a:schemeClr>
                </a:solidFill>
                <a:latin typeface="Palatino Linotype" pitchFamily="18" charset="0"/>
              </a:rPr>
              <a:t> direct your attorney to file an Appearance in the foreclosure litigation and Answer or Counterclaim in the event the unit's assessments are not current to protect the association's interests. </a:t>
            </a:r>
          </a:p>
          <a:p>
            <a:pPr>
              <a:buNone/>
            </a:pPr>
            <a:endParaRPr lang="en-US" sz="1600" dirty="0" smtClean="0">
              <a:ln w="50800"/>
              <a:solidFill>
                <a:schemeClr val="accent4">
                  <a:lumMod val="10000"/>
                </a:schemeClr>
              </a:solidFill>
              <a:latin typeface="Palatino Linotype" pitchFamily="18" charset="0"/>
            </a:endParaRPr>
          </a:p>
          <a:p>
            <a:r>
              <a:rPr lang="en-US" sz="1600" dirty="0" smtClean="0">
                <a:ln w="50800"/>
                <a:solidFill>
                  <a:schemeClr val="accent4">
                    <a:lumMod val="10000"/>
                  </a:schemeClr>
                </a:solidFill>
                <a:latin typeface="Palatino Linotype" pitchFamily="18" charset="0"/>
              </a:rPr>
              <a:t>The board should promptly assert its rights in the foreclosure litigation as well as initiate collection of delinquent assessments to preserve their rights and protect the association's interests.</a:t>
            </a:r>
          </a:p>
          <a:p>
            <a:endParaRPr lang="en-US" b="1" dirty="0">
              <a:ln w="50800"/>
              <a:solidFill>
                <a:schemeClr val="bg1">
                  <a:shade val="50000"/>
                </a:schemeClr>
              </a:solidFill>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p:spPr>
        <p:txBody>
          <a:bodyPr/>
          <a:lstStyle/>
          <a:p>
            <a:pPr algn="ctr"/>
            <a:r>
              <a:rPr lang="en-US" sz="3600" i="1" u="sng" dirty="0" smtClean="0">
                <a:solidFill>
                  <a:schemeClr val="bg2">
                    <a:lumMod val="20000"/>
                    <a:lumOff val="80000"/>
                  </a:schemeClr>
                </a:solidFill>
                <a:latin typeface="Palatino Linotype" pitchFamily="18" charset="0"/>
              </a:rPr>
              <a:t>Contractual Obligation of Unit Owners</a:t>
            </a:r>
          </a:p>
        </p:txBody>
      </p:sp>
      <p:sp>
        <p:nvSpPr>
          <p:cNvPr id="3" name="Content Placeholder 2"/>
          <p:cNvSpPr>
            <a:spLocks noGrp="1"/>
          </p:cNvSpPr>
          <p:nvPr>
            <p:ph idx="1"/>
          </p:nvPr>
        </p:nvSpPr>
        <p:spPr>
          <a:xfrm>
            <a:off x="609600" y="1447800"/>
            <a:ext cx="8382000" cy="4495800"/>
          </a:xfrm>
        </p:spPr>
        <p:txBody>
          <a:bodyPr/>
          <a:lstStyle/>
          <a:p>
            <a:endParaRPr lang="en-US" sz="1600" b="1" i="1" u="sng" dirty="0" smtClean="0">
              <a:solidFill>
                <a:schemeClr val="bg2">
                  <a:lumMod val="20000"/>
                  <a:lumOff val="80000"/>
                </a:schemeClr>
              </a:solidFill>
              <a:latin typeface="Palatino Linotype" pitchFamily="18" charset="0"/>
            </a:endParaRPr>
          </a:p>
          <a:p>
            <a:endParaRPr lang="en-US" sz="700" dirty="0" smtClean="0">
              <a:latin typeface="Palatino Linotype" pitchFamily="18" charset="0"/>
            </a:endParaRPr>
          </a:p>
          <a:p>
            <a:r>
              <a:rPr lang="en-US" sz="1600" dirty="0" smtClean="0">
                <a:latin typeface="Palatino Linotype" pitchFamily="18" charset="0"/>
              </a:rPr>
              <a:t>At the time of closing, when an individual purchases a condominium  unit, he assents to the terms and conditions contained in the condominium/planned community documents.</a:t>
            </a:r>
          </a:p>
          <a:p>
            <a:endParaRPr lang="en-US" sz="1600" dirty="0" smtClean="0">
              <a:latin typeface="Palatino Linotype" pitchFamily="18" charset="0"/>
            </a:endParaRPr>
          </a:p>
          <a:p>
            <a:r>
              <a:rPr lang="en-US" sz="1600" dirty="0" smtClean="0">
                <a:latin typeface="Palatino Linotype" pitchFamily="18" charset="0"/>
              </a:rPr>
              <a:t> The condominium/planned community documents created the arrangement.</a:t>
            </a:r>
          </a:p>
          <a:p>
            <a:endParaRPr lang="en-US" sz="1600" dirty="0" smtClean="0">
              <a:latin typeface="Palatino Linotype" pitchFamily="18" charset="0"/>
            </a:endParaRPr>
          </a:p>
          <a:p>
            <a:r>
              <a:rPr lang="en-US" sz="1600" dirty="0" smtClean="0">
                <a:latin typeface="Palatino Linotype" pitchFamily="18" charset="0"/>
              </a:rPr>
              <a:t>Each unit owner is a member of the association. </a:t>
            </a:r>
          </a:p>
          <a:p>
            <a:endParaRPr lang="en-US" sz="1600" dirty="0" smtClean="0">
              <a:latin typeface="Palatino Linotype" pitchFamily="18" charset="0"/>
            </a:endParaRPr>
          </a:p>
          <a:p>
            <a:r>
              <a:rPr lang="en-US" sz="1600" dirty="0" smtClean="0">
                <a:latin typeface="Palatino Linotype" pitchFamily="18" charset="0"/>
              </a:rPr>
              <a:t>The unit owners, as members of the association, elect an executive board which, among other things, is in charge of collecting the assessments, either voluntarily or by legal means.</a:t>
            </a: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676400"/>
          </a:xfrm>
        </p:spPr>
        <p:txBody>
          <a:bodyPr/>
          <a:lstStyle/>
          <a:p>
            <a:pPr algn="ct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sz="3600" i="1" u="sng" dirty="0" smtClean="0">
                <a:solidFill>
                  <a:schemeClr val="bg2">
                    <a:lumMod val="20000"/>
                    <a:lumOff val="80000"/>
                  </a:schemeClr>
                </a:solidFill>
                <a:latin typeface="Palatino Linotype" pitchFamily="18" charset="0"/>
              </a:rPr>
              <a:t>Breach of Contract Action Against Unit Owner</a:t>
            </a:r>
            <a:r>
              <a:rPr lang="en-US" dirty="0" smtClean="0">
                <a:latin typeface="Palatino Linotype" pitchFamily="18" charset="0"/>
              </a:rPr>
              <a:t/>
            </a:r>
            <a:br>
              <a:rPr lang="en-US" dirty="0" smtClean="0">
                <a:latin typeface="Palatino Linotype" pitchFamily="18" charset="0"/>
              </a:rPr>
            </a:br>
            <a:endParaRPr lang="en-US" dirty="0"/>
          </a:p>
        </p:txBody>
      </p:sp>
      <p:sp>
        <p:nvSpPr>
          <p:cNvPr id="3" name="Content Placeholder 2"/>
          <p:cNvSpPr>
            <a:spLocks noGrp="1"/>
          </p:cNvSpPr>
          <p:nvPr>
            <p:ph idx="1"/>
          </p:nvPr>
        </p:nvSpPr>
        <p:spPr>
          <a:xfrm>
            <a:off x="838200" y="2057400"/>
            <a:ext cx="8001000" cy="4800600"/>
          </a:xfrm>
        </p:spPr>
        <p:txBody>
          <a:bodyPr/>
          <a:lstStyle/>
          <a:p>
            <a:r>
              <a:rPr lang="en-US" sz="1600" dirty="0" smtClean="0">
                <a:latin typeface="Palatino Linotype" pitchFamily="18" charset="0"/>
              </a:rPr>
              <a:t>Since the unit owner assents to the terms and conditions contained in the condominium documents, the association may file a breach of contract action against the unit owner.</a:t>
            </a:r>
          </a:p>
          <a:p>
            <a:endParaRPr lang="en-US" sz="1600" dirty="0" smtClean="0">
              <a:latin typeface="Palatino Linotype" pitchFamily="18" charset="0"/>
            </a:endParaRPr>
          </a:p>
          <a:p>
            <a:r>
              <a:rPr lang="en-US" sz="1600" dirty="0" smtClean="0">
                <a:latin typeface="Palatino Linotype" pitchFamily="18" charset="0"/>
              </a:rPr>
              <a:t>Usually, the documents stipulate the unit owner must reimburse the association for the attorneys’ fees and costs associated with collecting unpaid assessments.</a:t>
            </a:r>
          </a:p>
          <a:p>
            <a:endParaRPr lang="en-US" sz="1600" dirty="0" smtClean="0">
              <a:latin typeface="Palatino Linotype" pitchFamily="18" charset="0"/>
            </a:endParaRPr>
          </a:p>
          <a:p>
            <a:r>
              <a:rPr lang="en-US" sz="1600" dirty="0" smtClean="0">
                <a:latin typeface="Palatino Linotype" pitchFamily="18" charset="0"/>
              </a:rPr>
              <a:t>Under a breach of contract theory the association sues the unit owner personally and does not directly attack the unit owner’s interest in the unit itself. </a:t>
            </a:r>
          </a:p>
          <a:p>
            <a:endParaRPr lang="en-US" sz="1600" dirty="0" smtClean="0"/>
          </a:p>
          <a:p>
            <a:r>
              <a:rPr lang="en-US" sz="1600" dirty="0" smtClean="0">
                <a:latin typeface="Palatino Linotype" pitchFamily="18" charset="0"/>
              </a:rPr>
              <a:t>This is a good way to obtain a Judgment against the delinquent unit owner.</a:t>
            </a:r>
            <a:endParaRPr lang="en-US" sz="1600" dirty="0">
              <a:latin typeface="Palatino Linotype" pitchFamily="18" charset="0"/>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914400"/>
          </a:xfrm>
        </p:spPr>
        <p:txBody>
          <a:bodyPr/>
          <a:lstStyle/>
          <a:p>
            <a:pPr algn="ctr"/>
            <a:r>
              <a:rPr lang="en-US" sz="3600" i="1" u="sng" dirty="0" smtClean="0">
                <a:solidFill>
                  <a:schemeClr val="bg2">
                    <a:lumMod val="20000"/>
                    <a:lumOff val="80000"/>
                  </a:schemeClr>
                </a:solidFill>
                <a:latin typeface="Palatino Linotype" pitchFamily="18" charset="0"/>
              </a:rPr>
              <a:t>Foreclosure Action Against the Unit</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914400" y="1143000"/>
            <a:ext cx="7848600" cy="4724400"/>
          </a:xfrm>
        </p:spPr>
        <p:txBody>
          <a:bodyPr/>
          <a:lstStyle/>
          <a:p>
            <a:r>
              <a:rPr lang="en-US" sz="1800" dirty="0" smtClean="0">
                <a:latin typeface="Palatino Linotype" pitchFamily="18" charset="0"/>
              </a:rPr>
              <a:t>Under Section 3315 of the UCA (§5315 UPCA), the association has the right to foreclose on the unit owner’s lien in a mortgage foreclosure action. </a:t>
            </a:r>
          </a:p>
          <a:p>
            <a:endParaRPr lang="en-US" sz="1800" dirty="0" smtClean="0">
              <a:latin typeface="Palatino Linotype" pitchFamily="18" charset="0"/>
            </a:endParaRPr>
          </a:p>
          <a:p>
            <a:r>
              <a:rPr lang="en-US" sz="1800" dirty="0" smtClean="0">
                <a:latin typeface="Palatino Linotype" pitchFamily="18" charset="0"/>
              </a:rPr>
              <a:t>Section 3315/5315 of the Acts provides that so long as the condominium association records the condominium declaration, the association has an unavoidable statutory lien for the unpaid assessments. </a:t>
            </a:r>
          </a:p>
          <a:p>
            <a:endParaRPr lang="en-US" sz="1800" dirty="0" smtClean="0">
              <a:latin typeface="Palatino Linotype" pitchFamily="18" charset="0"/>
            </a:endParaRPr>
          </a:p>
          <a:p>
            <a:r>
              <a:rPr lang="en-US" sz="1800" dirty="0" smtClean="0">
                <a:latin typeface="Palatino Linotype" pitchFamily="18" charset="0"/>
              </a:rPr>
              <a:t>The purpose of the lien is to secure payment of the past due assessments. </a:t>
            </a:r>
          </a:p>
          <a:p>
            <a:pPr marL="0" indent="0">
              <a:buNone/>
            </a:pPr>
            <a:endParaRPr lang="en-US" sz="1800" dirty="0" smtClean="0">
              <a:latin typeface="Palatino Linotype" pitchFamily="18" charset="0"/>
            </a:endParaRPr>
          </a:p>
          <a:p>
            <a:r>
              <a:rPr lang="en-US" sz="1800" dirty="0" smtClean="0">
                <a:latin typeface="Palatino Linotype" pitchFamily="18" charset="0"/>
              </a:rPr>
              <a:t>Similar to the attorneys’ fee provision contained in the condominium documents, Section 3315 (§5315) specifically provides the association with the right to reimbursement for attorneys’ fees and costs incurred in the foreclosure action. </a:t>
            </a:r>
          </a:p>
          <a:p>
            <a:endParaRPr lang="en-US" sz="1800" dirty="0" smtClean="0">
              <a:latin typeface="Palatino Linotype" pitchFamily="18" charset="0"/>
            </a:endParaRPr>
          </a:p>
          <a:p>
            <a:endParaRPr lang="en-US" sz="1600" dirty="0" smtClean="0">
              <a:latin typeface="Palatino Linotype" pitchFamily="18" charset="0"/>
            </a:endParaRP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95400"/>
            <a:ext cx="7086600" cy="5105400"/>
          </a:xfrm>
        </p:spPr>
        <p:txBody>
          <a:bodyPr/>
          <a:lstStyle/>
          <a:p>
            <a:pPr lvl="0" fontAlgn="auto">
              <a:spcAft>
                <a:spcPts val="0"/>
              </a:spcAft>
              <a:buFont typeface="Arial" pitchFamily="34" charset="0"/>
              <a:buChar char="•"/>
              <a:defRPr/>
            </a:pPr>
            <a:r>
              <a:rPr lang="en-US" sz="1600" dirty="0" smtClean="0">
                <a:latin typeface="Palatino Linotype" pitchFamily="18" charset="0"/>
              </a:rPr>
              <a:t>Usually when the progress in the development slows, claims against the Declarant mount from a number of parties including vendors, the municipality, lenders and unit owners.</a:t>
            </a:r>
          </a:p>
          <a:p>
            <a:pPr lvl="0" fontAlgn="auto">
              <a:spcAft>
                <a:spcPts val="0"/>
              </a:spcAft>
              <a:buFont typeface="Arial" pitchFamily="34" charset="0"/>
              <a:buChar char="•"/>
              <a:defRPr/>
            </a:pPr>
            <a:endParaRPr lang="en-US" sz="1600" dirty="0" smtClean="0">
              <a:latin typeface="Palatino Linotype" pitchFamily="18" charset="0"/>
            </a:endParaRPr>
          </a:p>
          <a:p>
            <a:pPr lvl="0" fontAlgn="auto">
              <a:spcAft>
                <a:spcPts val="0"/>
              </a:spcAft>
              <a:buFont typeface="Arial" pitchFamily="34" charset="0"/>
              <a:buChar char="•"/>
              <a:defRPr/>
            </a:pPr>
            <a:r>
              <a:rPr lang="en-US" sz="1600" dirty="0" smtClean="0">
                <a:latin typeface="Palatino Linotype" pitchFamily="18" charset="0"/>
              </a:rPr>
              <a:t>This creates and exacerbates financial and other stresses on the Declarant, the development, the Board and the Unit Owners.</a:t>
            </a:r>
          </a:p>
          <a:p>
            <a:pPr lvl="0" fontAlgn="auto">
              <a:spcAft>
                <a:spcPts val="0"/>
              </a:spcAft>
              <a:buFont typeface="Arial" pitchFamily="34" charset="0"/>
              <a:buChar char="•"/>
              <a:defRPr/>
            </a:pPr>
            <a:endParaRPr lang="en-US" sz="1600" dirty="0" smtClean="0">
              <a:latin typeface="Palatino Linotype" pitchFamily="18" charset="0"/>
            </a:endParaRPr>
          </a:p>
          <a:p>
            <a:pPr lvl="0" fontAlgn="auto">
              <a:spcAft>
                <a:spcPts val="0"/>
              </a:spcAft>
              <a:buFont typeface="Arial" pitchFamily="34" charset="0"/>
              <a:buChar char="•"/>
              <a:defRPr/>
            </a:pPr>
            <a:r>
              <a:rPr lang="en-US" sz="1600" dirty="0" smtClean="0">
                <a:latin typeface="Palatino Linotype" pitchFamily="18" charset="0"/>
              </a:rPr>
              <a:t>Frequently, the situation turns into a chain reaction causing problems in:</a:t>
            </a:r>
          </a:p>
          <a:p>
            <a:pPr lvl="0" fontAlgn="auto">
              <a:spcAft>
                <a:spcPts val="0"/>
              </a:spcAft>
              <a:buFont typeface="Arial" pitchFamily="34" charset="0"/>
              <a:buChar char="•"/>
              <a:defRPr/>
            </a:pPr>
            <a:endParaRPr lang="en-US" sz="1600" dirty="0" smtClean="0">
              <a:latin typeface="Palatino Linotype" pitchFamily="18" charset="0"/>
            </a:endParaRPr>
          </a:p>
          <a:p>
            <a:pPr lvl="1" fontAlgn="auto">
              <a:spcAft>
                <a:spcPts val="0"/>
              </a:spcAft>
              <a:buFont typeface="Arial" pitchFamily="34" charset="0"/>
              <a:buChar char="•"/>
              <a:defRPr/>
            </a:pPr>
            <a:r>
              <a:rPr lang="en-US" sz="1400" dirty="0" smtClean="0">
                <a:latin typeface="Palatino Linotype" pitchFamily="18" charset="0"/>
              </a:rPr>
              <a:t>collection of assessments;</a:t>
            </a:r>
          </a:p>
          <a:p>
            <a:pPr lvl="1" fontAlgn="auto">
              <a:spcAft>
                <a:spcPts val="0"/>
              </a:spcAft>
              <a:buFont typeface="Arial" pitchFamily="34" charset="0"/>
              <a:buChar char="•"/>
              <a:defRPr/>
            </a:pPr>
            <a:r>
              <a:rPr lang="en-US" sz="1400" dirty="0" smtClean="0">
                <a:latin typeface="Palatino Linotype" pitchFamily="18" charset="0"/>
              </a:rPr>
              <a:t>increased rental of units;</a:t>
            </a:r>
          </a:p>
          <a:p>
            <a:pPr lvl="1" fontAlgn="auto">
              <a:spcAft>
                <a:spcPts val="0"/>
              </a:spcAft>
              <a:buFont typeface="Arial" pitchFamily="34" charset="0"/>
              <a:buChar char="•"/>
              <a:defRPr/>
            </a:pPr>
            <a:r>
              <a:rPr lang="en-US" sz="1400" dirty="0" smtClean="0">
                <a:latin typeface="Palatino Linotype" pitchFamily="18" charset="0"/>
              </a:rPr>
              <a:t>financing for the purchase of a unit; </a:t>
            </a:r>
          </a:p>
          <a:p>
            <a:pPr lvl="1" fontAlgn="auto">
              <a:spcAft>
                <a:spcPts val="0"/>
              </a:spcAft>
              <a:buFont typeface="Arial" pitchFamily="34" charset="0"/>
              <a:buChar char="•"/>
              <a:defRPr/>
            </a:pPr>
            <a:r>
              <a:rPr lang="en-US" sz="1400" dirty="0" smtClean="0">
                <a:latin typeface="Palatino Linotype" pitchFamily="18" charset="0"/>
              </a:rPr>
              <a:t>the refinancing by unit owners; and </a:t>
            </a:r>
          </a:p>
          <a:p>
            <a:pPr lvl="1" fontAlgn="auto">
              <a:spcAft>
                <a:spcPts val="0"/>
              </a:spcAft>
              <a:buFont typeface="Arial" pitchFamily="34" charset="0"/>
              <a:buChar char="•"/>
              <a:defRPr/>
            </a:pPr>
            <a:r>
              <a:rPr lang="en-US" sz="1400" dirty="0" smtClean="0">
                <a:latin typeface="Palatino Linotype" pitchFamily="18" charset="0"/>
              </a:rPr>
              <a:t>frequently a decline in unit values.</a:t>
            </a:r>
          </a:p>
          <a:p>
            <a:pPr lvl="0" fontAlgn="auto">
              <a:spcAft>
                <a:spcPts val="0"/>
              </a:spcAft>
              <a:buFont typeface="Arial" pitchFamily="34" charset="0"/>
              <a:buChar char="•"/>
              <a:defRPr/>
            </a:pPr>
            <a:endParaRPr lang="en-US" sz="1600" dirty="0" smtClean="0">
              <a:latin typeface="Palatino Linotype" pitchFamily="18" charset="0"/>
            </a:endParaRPr>
          </a:p>
          <a:p>
            <a:pPr lvl="0" fontAlgn="auto">
              <a:spcAft>
                <a:spcPts val="0"/>
              </a:spcAft>
              <a:buFont typeface="Arial" pitchFamily="34" charset="0"/>
              <a:buChar char="•"/>
              <a:defRPr/>
            </a:pPr>
            <a:r>
              <a:rPr lang="en-US" sz="1600" dirty="0" smtClean="0">
                <a:latin typeface="Palatino Linotype" pitchFamily="18" charset="0"/>
              </a:rPr>
              <a:t>When the financial viability of the development and its completion is in jeopardy, available alternatives can be employed but all include a certain level of liability and risk of the Declarant and unit owners.</a:t>
            </a:r>
          </a:p>
          <a:p>
            <a:endParaRPr lang="en-US" dirty="0"/>
          </a:p>
        </p:txBody>
      </p:sp>
      <p:sp>
        <p:nvSpPr>
          <p:cNvPr id="4" name="Title 3"/>
          <p:cNvSpPr>
            <a:spLocks noGrp="1"/>
          </p:cNvSpPr>
          <p:nvPr>
            <p:ph type="title"/>
          </p:nvPr>
        </p:nvSpPr>
        <p:spPr>
          <a:xfrm>
            <a:off x="990600" y="152400"/>
            <a:ext cx="7086600" cy="685800"/>
          </a:xfrm>
        </p:spPr>
        <p:txBody>
          <a:bodyPr/>
          <a:lstStyle/>
          <a:p>
            <a:pPr algn="ctr"/>
            <a:r>
              <a:rPr lang="en-US" sz="3600" i="1" u="sng" dirty="0" smtClean="0">
                <a:solidFill>
                  <a:schemeClr val="bg2">
                    <a:lumMod val="20000"/>
                    <a:lumOff val="80000"/>
                  </a:schemeClr>
                </a:solidFill>
                <a:latin typeface="Palatino Linotype" pitchFamily="18" charset="0"/>
              </a:rPr>
              <a:t>How the Problems Begin…</a:t>
            </a:r>
            <a:endParaRPr lang="en-US" sz="3200" i="1" u="sng" dirty="0">
              <a:solidFill>
                <a:schemeClr val="bg2">
                  <a:lumMod val="20000"/>
                  <a:lumOff val="80000"/>
                </a:schemeClr>
              </a:solidFill>
              <a:latin typeface="Palatino Linotype" pitchFamily="18" charset="0"/>
            </a:endParaRPr>
          </a:p>
        </p:txBody>
      </p:sp>
      <p:sp>
        <p:nvSpPr>
          <p:cNvPr id="5"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7526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09600"/>
          </a:xfrm>
        </p:spPr>
        <p:txBody>
          <a:bodyPr/>
          <a:lstStyle/>
          <a:p>
            <a:pPr algn="ctr"/>
            <a:r>
              <a:rPr lang="en-US" sz="3600" i="1" u="sng" dirty="0" smtClean="0">
                <a:solidFill>
                  <a:schemeClr val="bg2">
                    <a:lumMod val="20000"/>
                    <a:lumOff val="80000"/>
                  </a:schemeClr>
                </a:solidFill>
                <a:latin typeface="Palatino Linotype" pitchFamily="18" charset="0"/>
              </a:rPr>
              <a:t>Foreclosure Case Example</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685800" y="1371600"/>
            <a:ext cx="8229600" cy="4191000"/>
          </a:xfrm>
        </p:spPr>
        <p:txBody>
          <a:bodyPr/>
          <a:lstStyle/>
          <a:p>
            <a:r>
              <a:rPr lang="en-US" sz="1600" dirty="0" smtClean="0">
                <a:latin typeface="Palatino Linotype" pitchFamily="18" charset="0"/>
              </a:rPr>
              <a:t>In </a:t>
            </a:r>
            <a:r>
              <a:rPr lang="en-US" sz="1600" i="1" u="sng" dirty="0" smtClean="0">
                <a:latin typeface="Palatino Linotype" pitchFamily="18" charset="0"/>
              </a:rPr>
              <a:t>Gateway Towers Condominium Association v. Krohn</a:t>
            </a:r>
            <a:r>
              <a:rPr lang="en-US" sz="1600" i="1" dirty="0" smtClean="0">
                <a:latin typeface="Palatino Linotype" pitchFamily="18" charset="0"/>
              </a:rPr>
              <a:t>, (Super. Ct. 2004),</a:t>
            </a:r>
            <a:r>
              <a:rPr lang="en-US" sz="1600" dirty="0" smtClean="0">
                <a:latin typeface="Palatino Linotype" pitchFamily="18" charset="0"/>
              </a:rPr>
              <a:t> after failing to pay the monthly condominium fees assessed to the unit owner’s unit for several months</a:t>
            </a:r>
            <a:r>
              <a:rPr lang="en-US" sz="1600" i="1" dirty="0" smtClean="0">
                <a:latin typeface="Palatino Linotype" pitchFamily="18" charset="0"/>
              </a:rPr>
              <a:t>, </a:t>
            </a:r>
            <a:r>
              <a:rPr lang="en-US" sz="1600" dirty="0" smtClean="0">
                <a:latin typeface="Palatino Linotype" pitchFamily="18" charset="0"/>
              </a:rPr>
              <a:t>the association filed a mortgage foreclosure complaint under Section 3315/5315 of the Acts. </a:t>
            </a:r>
          </a:p>
          <a:p>
            <a:endParaRPr lang="en-US" sz="1600" dirty="0" smtClean="0">
              <a:latin typeface="Palatino Linotype" pitchFamily="18" charset="0"/>
            </a:endParaRPr>
          </a:p>
          <a:p>
            <a:r>
              <a:rPr lang="en-US" sz="1600" dirty="0" smtClean="0">
                <a:latin typeface="Palatino Linotype" pitchFamily="18" charset="0"/>
              </a:rPr>
              <a:t>The unit owner did not dispute that he failed to pay the assessments and he did not contest the amount of the assessments therefore, the trial court granted the association’s Motion for Summary Judgment and the unit owner filed an appeal to the Pennsylvania Superior Court. </a:t>
            </a:r>
          </a:p>
          <a:p>
            <a:endParaRPr lang="en-US" sz="1600" dirty="0" smtClean="0">
              <a:latin typeface="Palatino Linotype" pitchFamily="18" charset="0"/>
            </a:endParaRPr>
          </a:p>
          <a:p>
            <a:r>
              <a:rPr lang="en-US" sz="1600" dirty="0" smtClean="0">
                <a:latin typeface="Palatino Linotype" pitchFamily="18" charset="0"/>
              </a:rPr>
              <a:t>As part of his appeal, the unit owner argued the parties had contractually agreed that arrearages in assessments could only be resolved by a lawsuit of assumpsit (contract action), which by implication, precluded commencement of the mortgage foreclosure proceedings.</a:t>
            </a:r>
          </a:p>
          <a:p>
            <a:endParaRPr lang="en-US" sz="1100" dirty="0" smtClean="0">
              <a:latin typeface="Palatino Linotype" pitchFamily="18" charset="0"/>
            </a:endParaRPr>
          </a:p>
          <a:p>
            <a:pPr>
              <a:buNone/>
            </a:pPr>
            <a:endParaRPr lang="en-US" sz="1100" dirty="0" smtClean="0">
              <a:latin typeface="Palatino Linotype" pitchFamily="18" charset="0"/>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838200"/>
          </a:xfrm>
        </p:spPr>
        <p:txBody>
          <a:bodyPr/>
          <a:lstStyle/>
          <a:p>
            <a:r>
              <a:rPr lang="en-US" i="1" u="sng" dirty="0" smtClean="0">
                <a:solidFill>
                  <a:schemeClr val="bg2">
                    <a:lumMod val="20000"/>
                    <a:lumOff val="80000"/>
                  </a:schemeClr>
                </a:solidFill>
                <a:latin typeface="Palatino Linotype" pitchFamily="18" charset="0"/>
              </a:rPr>
              <a:t>Foreclosure Case Example cont…</a:t>
            </a:r>
            <a:endParaRPr lang="en-US" dirty="0"/>
          </a:p>
        </p:txBody>
      </p:sp>
      <p:sp>
        <p:nvSpPr>
          <p:cNvPr id="3" name="Content Placeholder 2"/>
          <p:cNvSpPr>
            <a:spLocks noGrp="1"/>
          </p:cNvSpPr>
          <p:nvPr>
            <p:ph idx="1"/>
          </p:nvPr>
        </p:nvSpPr>
        <p:spPr>
          <a:xfrm>
            <a:off x="914400" y="1828800"/>
            <a:ext cx="7772400" cy="3886200"/>
          </a:xfrm>
        </p:spPr>
        <p:txBody>
          <a:bodyPr/>
          <a:lstStyle/>
          <a:p>
            <a:r>
              <a:rPr lang="en-US" sz="1600" dirty="0" smtClean="0">
                <a:latin typeface="Palatino Linotype" pitchFamily="18" charset="0"/>
              </a:rPr>
              <a:t>The Superior Court continued to note that nothing in the language of the condominium documents restricted the form of relief the association could take to recover unpaid assessments. </a:t>
            </a:r>
          </a:p>
          <a:p>
            <a:endParaRPr lang="en-US" sz="1600" dirty="0" smtClean="0">
              <a:latin typeface="Palatino Linotype" pitchFamily="18" charset="0"/>
            </a:endParaRPr>
          </a:p>
          <a:p>
            <a:r>
              <a:rPr lang="en-US" sz="1600" dirty="0" smtClean="0">
                <a:latin typeface="Palatino Linotype" pitchFamily="18" charset="0"/>
              </a:rPr>
              <a:t>The Superior Court ultimately concluded the provision of the condominium documents allowing the association to bring a breach of contract action to recover unpaid assessments did not preclude the association from commencing a mortgage foreclosure proceeding. </a:t>
            </a:r>
          </a:p>
          <a:p>
            <a:endParaRPr lang="en-US" sz="1600" dirty="0" smtClean="0">
              <a:latin typeface="Palatino Linotype" pitchFamily="18" charset="0"/>
            </a:endParaRPr>
          </a:p>
          <a:p>
            <a:r>
              <a:rPr lang="en-US" sz="1600" dirty="0" smtClean="0">
                <a:latin typeface="Palatino Linotype" pitchFamily="18" charset="0"/>
              </a:rPr>
              <a:t>In other words, although the association has the right to proceed against the unit owner through a breach of contract action, the association lawfully could also exercise its statutory right to foreclose on the lien provided by the Acts. </a:t>
            </a: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1219200"/>
          </a:xfrm>
        </p:spPr>
        <p:txBody>
          <a:bodyPr/>
          <a:lstStyle/>
          <a:p>
            <a:pPr algn="ctr"/>
            <a:r>
              <a:rPr lang="en-US" sz="3600" i="1" u="sng" dirty="0" smtClean="0">
                <a:solidFill>
                  <a:schemeClr val="bg2">
                    <a:lumMod val="20000"/>
                    <a:lumOff val="80000"/>
                  </a:schemeClr>
                </a:solidFill>
                <a:latin typeface="Palatino Linotype" pitchFamily="18" charset="0"/>
              </a:rPr>
              <a:t>When to Write Off Bad Debt?</a:t>
            </a:r>
            <a:br>
              <a:rPr lang="en-US" sz="3600" i="1" u="sng" dirty="0" smtClean="0">
                <a:solidFill>
                  <a:schemeClr val="bg2">
                    <a:lumMod val="20000"/>
                    <a:lumOff val="80000"/>
                  </a:schemeClr>
                </a:solidFill>
                <a:latin typeface="Palatino Linotype" pitchFamily="18" charset="0"/>
              </a:rPr>
            </a:br>
            <a:endParaRPr lang="en-US" sz="3600" i="1" u="sng" dirty="0">
              <a:solidFill>
                <a:schemeClr val="bg2">
                  <a:lumMod val="20000"/>
                  <a:lumOff val="80000"/>
                </a:schemeClr>
              </a:solidFill>
              <a:latin typeface="Palatino Linotype" pitchFamily="18" charset="0"/>
            </a:endParaRPr>
          </a:p>
        </p:txBody>
      </p:sp>
      <p:sp>
        <p:nvSpPr>
          <p:cNvPr id="4" name="Title 1"/>
          <p:cNvSpPr>
            <a:spLocks noGrp="1"/>
          </p:cNvSpPr>
          <p:nvPr>
            <p:ph idx="1"/>
          </p:nvPr>
        </p:nvSpPr>
        <p:spPr/>
        <p:txBody>
          <a:bodyPr/>
          <a:lstStyle/>
          <a:p>
            <a:pPr lvl="0"/>
            <a:r>
              <a:rPr lang="en-US" sz="1600" dirty="0" smtClean="0">
                <a:latin typeface="Palatino Linotype" pitchFamily="18" charset="0"/>
              </a:rPr>
              <a:t>FHA statutory requirements→15% delinquent over 60 days.</a:t>
            </a:r>
          </a:p>
          <a:p>
            <a:pPr lvl="0"/>
            <a:endParaRPr lang="en-US" sz="1600" dirty="0" smtClean="0">
              <a:latin typeface="Palatino Linotype" pitchFamily="18" charset="0"/>
            </a:endParaRPr>
          </a:p>
          <a:p>
            <a:pPr lvl="0"/>
            <a:r>
              <a:rPr lang="en-US" sz="1600" dirty="0" smtClean="0">
                <a:latin typeface="Palatino Linotype" pitchFamily="18" charset="0"/>
              </a:rPr>
              <a:t>Bankruptcy was discharged or foreclosure action completed and no personal assets.</a:t>
            </a:r>
          </a:p>
          <a:p>
            <a:pPr lvl="0"/>
            <a:endParaRPr lang="en-US" sz="1600" dirty="0" smtClean="0">
              <a:latin typeface="Palatino Linotype" pitchFamily="18" charset="0"/>
            </a:endParaRPr>
          </a:p>
          <a:p>
            <a:pPr lvl="0"/>
            <a:r>
              <a:rPr lang="en-US" sz="1600" dirty="0" smtClean="0">
                <a:latin typeface="Palatino Linotype" pitchFamily="18" charset="0"/>
              </a:rPr>
              <a:t>Work with your auditor and attorney on the decision to write-off and make sure your Board makes a formal resolution to adopt.</a:t>
            </a:r>
          </a:p>
          <a:p>
            <a:pPr lvl="0"/>
            <a:endParaRPr lang="en-US" sz="1600" dirty="0" smtClean="0">
              <a:latin typeface="Palatino Linotype" pitchFamily="18" charset="0"/>
            </a:endParaRPr>
          </a:p>
          <a:p>
            <a:pPr lvl="0"/>
            <a:r>
              <a:rPr lang="en-US" sz="1600" dirty="0" smtClean="0">
                <a:latin typeface="Palatino Linotype" pitchFamily="18" charset="0"/>
              </a:rPr>
              <a:t>Ask the question – can you sell your Association’s debt to a third party for a lump sum (portion of the debt balance).</a:t>
            </a:r>
            <a:endParaRPr lang="en-US" sz="1600" dirty="0">
              <a:latin typeface="Palatino Linotype" pitchFamily="18" charset="0"/>
            </a:endParaRPr>
          </a:p>
        </p:txBody>
      </p:sp>
      <p:sp>
        <p:nvSpPr>
          <p:cNvPr id="6"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86600" cy="762000"/>
          </a:xfrm>
        </p:spPr>
        <p:txBody>
          <a:bodyPr/>
          <a:lstStyle/>
          <a:p>
            <a:pPr algn="ctr"/>
            <a:r>
              <a:rPr lang="en-US" sz="2800" i="1" u="sng" dirty="0" smtClean="0">
                <a:solidFill>
                  <a:schemeClr val="bg2">
                    <a:lumMod val="20000"/>
                    <a:lumOff val="80000"/>
                  </a:schemeClr>
                </a:solidFill>
                <a:latin typeface="Palatino Linotype" pitchFamily="18" charset="0"/>
              </a:rPr>
              <a:t>UCA§ 3315 (UPCA§5315) </a:t>
            </a:r>
            <a:br>
              <a:rPr lang="en-US" sz="2800" i="1" u="sng" dirty="0" smtClean="0">
                <a:solidFill>
                  <a:schemeClr val="bg2">
                    <a:lumMod val="20000"/>
                    <a:lumOff val="80000"/>
                  </a:schemeClr>
                </a:solidFill>
                <a:latin typeface="Palatino Linotype" pitchFamily="18" charset="0"/>
              </a:rPr>
            </a:br>
            <a:r>
              <a:rPr lang="en-US" sz="2800" i="1" u="sng" dirty="0" smtClean="0">
                <a:solidFill>
                  <a:schemeClr val="bg2">
                    <a:lumMod val="20000"/>
                    <a:lumOff val="80000"/>
                  </a:schemeClr>
                </a:solidFill>
                <a:latin typeface="Palatino Linotype" pitchFamily="18" charset="0"/>
              </a:rPr>
              <a:t>Lien for Assessments Defined</a:t>
            </a:r>
          </a:p>
        </p:txBody>
      </p:sp>
      <p:sp>
        <p:nvSpPr>
          <p:cNvPr id="3" name="Content Placeholder 2"/>
          <p:cNvSpPr>
            <a:spLocks noGrp="1"/>
          </p:cNvSpPr>
          <p:nvPr>
            <p:ph idx="1"/>
          </p:nvPr>
        </p:nvSpPr>
        <p:spPr>
          <a:xfrm>
            <a:off x="533400" y="1371600"/>
            <a:ext cx="8305800" cy="5181600"/>
          </a:xfrm>
        </p:spPr>
        <p:txBody>
          <a:bodyPr/>
          <a:lstStyle/>
          <a:p>
            <a:r>
              <a:rPr lang="en-US" sz="1600" dirty="0" smtClean="0">
                <a:latin typeface="Palatino Linotype" pitchFamily="18" charset="0"/>
              </a:rPr>
              <a:t>The association has a lien on a unit for any assessment levied against that unit or fines imposed against its unit owner from the time the assessment or fine becomes due. </a:t>
            </a:r>
          </a:p>
          <a:p>
            <a:endParaRPr lang="en-US" sz="1000" dirty="0" smtClean="0">
              <a:latin typeface="Palatino Linotype" pitchFamily="18" charset="0"/>
            </a:endParaRPr>
          </a:p>
          <a:p>
            <a:r>
              <a:rPr lang="en-US" sz="1600" dirty="0" smtClean="0">
                <a:latin typeface="Palatino Linotype" pitchFamily="18" charset="0"/>
              </a:rPr>
              <a:t>The association's lien may be</a:t>
            </a:r>
            <a:r>
              <a:rPr lang="en-US" sz="1600" b="1" dirty="0" smtClean="0">
                <a:solidFill>
                  <a:schemeClr val="bg1">
                    <a:lumMod val="60000"/>
                    <a:lumOff val="40000"/>
                  </a:schemeClr>
                </a:solidFill>
                <a:latin typeface="Palatino Linotype" pitchFamily="18" charset="0"/>
              </a:rPr>
              <a:t> foreclosed </a:t>
            </a:r>
            <a:r>
              <a:rPr lang="en-US" sz="1600" dirty="0" smtClean="0">
                <a:latin typeface="Palatino Linotype" pitchFamily="18" charset="0"/>
              </a:rPr>
              <a:t>in like manner as a mortgage on real estate. </a:t>
            </a:r>
          </a:p>
          <a:p>
            <a:endParaRPr lang="en-US" sz="1000" dirty="0" smtClean="0">
              <a:latin typeface="Palatino Linotype" pitchFamily="18" charset="0"/>
            </a:endParaRPr>
          </a:p>
          <a:p>
            <a:r>
              <a:rPr lang="en-US" sz="1600" dirty="0" smtClean="0">
                <a:latin typeface="Palatino Linotype" pitchFamily="18" charset="0"/>
              </a:rPr>
              <a:t>A judicial or other sale of the unit in execution of a common element lien or any other lien shall not affect the lien of a mortgage thereon, </a:t>
            </a:r>
          </a:p>
          <a:p>
            <a:endParaRPr lang="en-US" sz="1000" dirty="0" smtClean="0">
              <a:latin typeface="Palatino Linotype" pitchFamily="18" charset="0"/>
            </a:endParaRPr>
          </a:p>
          <a:p>
            <a:pPr lvl="1"/>
            <a:r>
              <a:rPr lang="en-US" sz="1400" dirty="0" smtClean="0">
                <a:latin typeface="Palatino Linotype" pitchFamily="18" charset="0"/>
              </a:rPr>
              <a:t>except the mortgage for which the sale is being held, if the mortgage is or shall be prior to all other liens upon the same property except those liens identified in 42 Pa.C.S. § 8152(a) (relating to judicial sale as affecting lien of mortgage) and liens for condominium assessments created under this section. </a:t>
            </a:r>
          </a:p>
          <a:p>
            <a:r>
              <a:rPr lang="en-US" sz="1600" b="1" dirty="0" smtClean="0">
                <a:solidFill>
                  <a:schemeClr val="bg1">
                    <a:lumMod val="60000"/>
                    <a:lumOff val="40000"/>
                  </a:schemeClr>
                </a:solidFill>
                <a:latin typeface="Palatino Linotype" pitchFamily="18" charset="0"/>
              </a:rPr>
              <a:t>Unless the declaration otherwise provides</a:t>
            </a:r>
            <a:r>
              <a:rPr lang="en-US" sz="1600" dirty="0" smtClean="0">
                <a:solidFill>
                  <a:schemeClr val="accent4">
                    <a:lumMod val="10000"/>
                  </a:schemeClr>
                </a:solidFill>
                <a:latin typeface="Palatino Linotype" pitchFamily="18" charset="0"/>
              </a:rPr>
              <a:t>, fees, charges, late charges, fines and interest charged and reasonable costs and expenses of the association, including legal fees, incurred in connection with collection of any sums due the association by the unit owner or enforcement of the provisions of the declaration, bylaws, rules or regulations against the unit owner are </a:t>
            </a:r>
            <a:r>
              <a:rPr lang="en-US" sz="1600" b="1" dirty="0" smtClean="0">
                <a:solidFill>
                  <a:schemeClr val="bg1">
                    <a:lumMod val="60000"/>
                    <a:lumOff val="40000"/>
                  </a:schemeClr>
                </a:solidFill>
                <a:latin typeface="Palatino Linotype" pitchFamily="18" charset="0"/>
              </a:rPr>
              <a:t>enforceable as assessments under this section</a:t>
            </a:r>
            <a:r>
              <a:rPr lang="en-US" sz="1600" dirty="0" smtClean="0">
                <a:solidFill>
                  <a:schemeClr val="accent4">
                    <a:lumMod val="10000"/>
                  </a:schemeClr>
                </a:solidFill>
                <a:latin typeface="Palatino Linotype" pitchFamily="18" charset="0"/>
              </a:rPr>
              <a:t>. </a:t>
            </a:r>
          </a:p>
          <a:p>
            <a:endParaRPr lang="en-US" sz="1000" dirty="0" smtClean="0">
              <a:solidFill>
                <a:schemeClr val="accent4">
                  <a:lumMod val="10000"/>
                </a:schemeClr>
              </a:solidFill>
              <a:latin typeface="Palatino Linotype" pitchFamily="18" charset="0"/>
            </a:endParaRPr>
          </a:p>
          <a:p>
            <a:r>
              <a:rPr lang="en-US" sz="1600" dirty="0" smtClean="0">
                <a:latin typeface="Palatino Linotype" pitchFamily="18" charset="0"/>
              </a:rPr>
              <a:t>If an assessment is payable in installments and one or more installments is not paid when due, the entire outstanding balance of the assessment becomes effective as a lien from the due date of the delinquent installment.</a:t>
            </a:r>
          </a:p>
          <a:p>
            <a:endParaRPr lang="en-US" sz="1600" dirty="0">
              <a:latin typeface="Palatino Linotype" pitchFamily="18" charset="0"/>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685800"/>
          </a:xfrm>
        </p:spPr>
        <p:txBody>
          <a:bodyPr/>
          <a:lstStyle/>
          <a:p>
            <a:pPr algn="ctr"/>
            <a:r>
              <a:rPr lang="en-US" sz="3600" i="1" u="sng" dirty="0" smtClean="0">
                <a:solidFill>
                  <a:schemeClr val="bg2">
                    <a:lumMod val="20000"/>
                    <a:lumOff val="80000"/>
                  </a:schemeClr>
                </a:solidFill>
                <a:latin typeface="Palatino Linotype" pitchFamily="18" charset="0"/>
              </a:rPr>
              <a:t>PRIORITY OF LIEN</a:t>
            </a:r>
            <a:endParaRPr lang="en-US" sz="3600" i="1" u="sng" dirty="0">
              <a:solidFill>
                <a:schemeClr val="bg2">
                  <a:lumMod val="20000"/>
                  <a:lumOff val="80000"/>
                </a:schemeClr>
              </a:solidFill>
            </a:endParaRPr>
          </a:p>
        </p:txBody>
      </p:sp>
      <p:sp>
        <p:nvSpPr>
          <p:cNvPr id="3" name="Content Placeholder 2"/>
          <p:cNvSpPr>
            <a:spLocks noGrp="1"/>
          </p:cNvSpPr>
          <p:nvPr>
            <p:ph idx="1"/>
          </p:nvPr>
        </p:nvSpPr>
        <p:spPr>
          <a:xfrm>
            <a:off x="762000" y="1295400"/>
            <a:ext cx="7772400" cy="4191000"/>
          </a:xfrm>
        </p:spPr>
        <p:txBody>
          <a:bodyPr/>
          <a:lstStyle/>
          <a:p>
            <a:pPr>
              <a:buNone/>
            </a:pPr>
            <a:r>
              <a:rPr lang="en-US" sz="1600" b="1" dirty="0" smtClean="0">
                <a:solidFill>
                  <a:schemeClr val="bg1">
                    <a:lumMod val="60000"/>
                    <a:lumOff val="40000"/>
                  </a:schemeClr>
                </a:solidFill>
                <a:latin typeface="Palatino Linotype" pitchFamily="18" charset="0"/>
              </a:rPr>
              <a:t>(A) GENERAL RULE </a:t>
            </a:r>
            <a:r>
              <a:rPr lang="en-US" sz="1600" dirty="0" smtClean="0">
                <a:latin typeface="Palatino Linotype" pitchFamily="18" charset="0"/>
              </a:rPr>
              <a:t>- A lien under this section is prior to all other liens and encumbrances on a unit except:</a:t>
            </a:r>
          </a:p>
          <a:p>
            <a:pPr>
              <a:buAutoNum type="arabicParenBoth"/>
            </a:pPr>
            <a:endParaRPr lang="en-US" sz="1600" dirty="0" smtClean="0">
              <a:latin typeface="Palatino Linotype" pitchFamily="18" charset="0"/>
            </a:endParaRPr>
          </a:p>
          <a:p>
            <a:pPr marL="400050" indent="-400050">
              <a:buSzPct val="60000"/>
              <a:buFont typeface="+mj-lt"/>
              <a:buAutoNum type="romanLcPeriod"/>
            </a:pPr>
            <a:r>
              <a:rPr lang="en-US" sz="1600" dirty="0" smtClean="0">
                <a:latin typeface="Palatino Linotype" pitchFamily="18" charset="0"/>
              </a:rPr>
              <a:t>Liens and encumbrances recorded before the recordation of the declaration.</a:t>
            </a:r>
          </a:p>
          <a:p>
            <a:pPr marL="400050" indent="-400050">
              <a:buSzPct val="60000"/>
              <a:buFont typeface="+mj-lt"/>
              <a:buAutoNum type="romanLcPeriod"/>
            </a:pPr>
            <a:endParaRPr lang="en-US" sz="1600" dirty="0" smtClean="0">
              <a:latin typeface="Palatino Linotype" pitchFamily="18" charset="0"/>
            </a:endParaRPr>
          </a:p>
          <a:p>
            <a:pPr marL="400050" indent="-400050">
              <a:buSzPct val="60000"/>
              <a:buFont typeface="+mj-lt"/>
              <a:buAutoNum type="romanLcPeriod"/>
            </a:pPr>
            <a:r>
              <a:rPr lang="en-US" sz="1600" dirty="0" smtClean="0">
                <a:latin typeface="Palatino Linotype" pitchFamily="18" charset="0"/>
              </a:rPr>
              <a:t>(a) Mortgages and deeds of trust on the unit securing first mortgage holders and recorded before the due date of the assessment, if the assessment is not payable in installments, or the due date of the unpaid installment, if the assessment is payable in installments.</a:t>
            </a:r>
          </a:p>
          <a:p>
            <a:pPr marL="400050" indent="-400050">
              <a:buSzPct val="60000"/>
              <a:buFont typeface="+mj-lt"/>
              <a:buAutoNum type="romanLcPeriod"/>
            </a:pPr>
            <a:endParaRPr lang="en-US" sz="1600" dirty="0" smtClean="0">
              <a:latin typeface="Palatino Linotype" pitchFamily="18" charset="0"/>
            </a:endParaRPr>
          </a:p>
          <a:p>
            <a:pPr lvl="1">
              <a:buSzPct val="60000"/>
            </a:pPr>
            <a:r>
              <a:rPr lang="en-US" sz="1200" dirty="0" smtClean="0">
                <a:latin typeface="Palatino Linotype" pitchFamily="18" charset="0"/>
              </a:rPr>
              <a:t>Judgments obtained for obligations secured by mortgages or deeds of trust under clause (A).</a:t>
            </a:r>
          </a:p>
          <a:p>
            <a:pPr lvl="1">
              <a:buSzPct val="60000"/>
            </a:pPr>
            <a:endParaRPr lang="en-US" sz="1200" dirty="0" smtClean="0">
              <a:latin typeface="Palatino Linotype" pitchFamily="18" charset="0"/>
            </a:endParaRPr>
          </a:p>
          <a:p>
            <a:pPr marL="400050" indent="-400050">
              <a:buSzPct val="60000"/>
              <a:buFont typeface="+mj-lt"/>
              <a:buAutoNum type="romanLcPeriod"/>
            </a:pPr>
            <a:r>
              <a:rPr lang="en-US" sz="1600" dirty="0" smtClean="0">
                <a:latin typeface="Palatino Linotype" pitchFamily="18" charset="0"/>
              </a:rPr>
              <a:t>Liens for real estate taxes and other governmental assessments or charges against the unit.</a:t>
            </a: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077200" cy="5257800"/>
          </a:xfrm>
        </p:spPr>
        <p:txBody>
          <a:bodyPr/>
          <a:lstStyle/>
          <a:p>
            <a:pPr>
              <a:buNone/>
            </a:pPr>
            <a:r>
              <a:rPr lang="en-US" sz="1600" b="1" dirty="0" smtClean="0">
                <a:solidFill>
                  <a:schemeClr val="bg1">
                    <a:lumMod val="60000"/>
                    <a:lumOff val="40000"/>
                  </a:schemeClr>
                </a:solidFill>
                <a:latin typeface="Palatino Linotype" pitchFamily="18" charset="0"/>
              </a:rPr>
              <a:t>(2) LIMITED NONDIVESTITURE </a:t>
            </a:r>
            <a:r>
              <a:rPr lang="en-US" sz="1600" dirty="0" smtClean="0">
                <a:latin typeface="Palatino Linotype" pitchFamily="18" charset="0"/>
              </a:rPr>
              <a:t>- The association's lien for assessments shall be divested by a judicial sale of the unit:</a:t>
            </a:r>
          </a:p>
          <a:p>
            <a:pPr>
              <a:buNone/>
            </a:pPr>
            <a:endParaRPr lang="en-US" sz="1600" dirty="0" smtClean="0">
              <a:latin typeface="Palatino Linotype" pitchFamily="18" charset="0"/>
            </a:endParaRPr>
          </a:p>
          <a:p>
            <a:pPr marL="400050" indent="-400050">
              <a:buSzPct val="60000"/>
              <a:buFont typeface="+mj-lt"/>
              <a:buAutoNum type="romanLcPeriod"/>
            </a:pPr>
            <a:r>
              <a:rPr lang="en-US" sz="1600" dirty="0" smtClean="0">
                <a:latin typeface="Palatino Linotype" pitchFamily="18" charset="0"/>
              </a:rPr>
              <a:t>As to unpaid common expense assessments made under sections 3314(b)/5314(b) (relating to assessments for common expenses) that come due during the </a:t>
            </a:r>
            <a:r>
              <a:rPr lang="en-US" sz="1600" b="1" dirty="0" smtClean="0">
                <a:solidFill>
                  <a:schemeClr val="bg1">
                    <a:lumMod val="60000"/>
                    <a:lumOff val="40000"/>
                  </a:schemeClr>
                </a:solidFill>
                <a:latin typeface="Palatino Linotype" pitchFamily="18" charset="0"/>
              </a:rPr>
              <a:t>six months immediately preceding the date of a judicial sale</a:t>
            </a:r>
            <a:r>
              <a:rPr lang="en-US" sz="1600" b="1" dirty="0" smtClean="0">
                <a:solidFill>
                  <a:schemeClr val="tx1"/>
                </a:solidFill>
                <a:latin typeface="Palatino Linotype" pitchFamily="18" charset="0"/>
              </a:rPr>
              <a:t> </a:t>
            </a:r>
            <a:r>
              <a:rPr lang="en-US" sz="1600" dirty="0" smtClean="0">
                <a:latin typeface="Palatino Linotype" pitchFamily="18" charset="0"/>
              </a:rPr>
              <a:t>of a unit in an action to enforce collection of a lien against a unit.</a:t>
            </a:r>
          </a:p>
          <a:p>
            <a:pPr marL="400050" indent="-400050">
              <a:buSzPct val="60000"/>
              <a:buFont typeface="+mj-lt"/>
              <a:buAutoNum type="romanLcPeriod"/>
            </a:pPr>
            <a:endParaRPr lang="en-US" sz="1600" dirty="0" smtClean="0">
              <a:latin typeface="Palatino Linotype" pitchFamily="18" charset="0"/>
            </a:endParaRPr>
          </a:p>
          <a:p>
            <a:pPr marL="400050" indent="-400050">
              <a:buSzPct val="60000"/>
              <a:buFont typeface="+mj-lt"/>
              <a:buAutoNum type="romanLcPeriod"/>
            </a:pPr>
            <a:r>
              <a:rPr lang="en-US" sz="1600" dirty="0" smtClean="0">
                <a:latin typeface="Palatino Linotype" pitchFamily="18" charset="0"/>
              </a:rPr>
              <a:t>As to unpaid common expense assessments made under sections 3314(b)/5314(b) </a:t>
            </a:r>
            <a:r>
              <a:rPr lang="en-US" sz="1600" b="1" dirty="0" smtClean="0">
                <a:solidFill>
                  <a:schemeClr val="bg1">
                    <a:lumMod val="60000"/>
                    <a:lumOff val="40000"/>
                  </a:schemeClr>
                </a:solidFill>
                <a:latin typeface="Palatino Linotype" pitchFamily="18" charset="0"/>
              </a:rPr>
              <a:t>other than the six months assessment</a:t>
            </a:r>
            <a:r>
              <a:rPr lang="en-US" sz="1600" dirty="0" smtClean="0">
                <a:solidFill>
                  <a:schemeClr val="bg1">
                    <a:lumMod val="60000"/>
                    <a:lumOff val="40000"/>
                  </a:schemeClr>
                </a:solidFill>
                <a:latin typeface="Palatino Linotype" pitchFamily="18" charset="0"/>
              </a:rPr>
              <a:t> </a:t>
            </a:r>
            <a:r>
              <a:rPr lang="en-US" sz="1600" dirty="0" smtClean="0">
                <a:latin typeface="Palatino Linotype" pitchFamily="18" charset="0"/>
              </a:rPr>
              <a:t>referred to in subparagraph (i), in the full amount of these unpaid assessments, whether or not the proceeds of the judicial sale are adequate to pay these assessments. </a:t>
            </a:r>
          </a:p>
          <a:p>
            <a:pPr marL="400050" indent="-400050">
              <a:buSzPct val="60000"/>
              <a:buFont typeface="+mj-lt"/>
              <a:buAutoNum type="romanLcPeriod"/>
            </a:pPr>
            <a:endParaRPr lang="en-US" sz="1600" dirty="0" smtClean="0">
              <a:latin typeface="Palatino Linotype" pitchFamily="18" charset="0"/>
            </a:endParaRPr>
          </a:p>
          <a:p>
            <a:pPr marL="400050" indent="-400050">
              <a:buSzPct val="60000"/>
              <a:buFont typeface="+mj-lt"/>
              <a:buAutoNum type="romanLcPeriod"/>
            </a:pPr>
            <a:r>
              <a:rPr lang="en-US" sz="1600" dirty="0" smtClean="0">
                <a:latin typeface="Palatino Linotype" pitchFamily="18" charset="0"/>
              </a:rPr>
              <a:t>To the extent the proceeds of the sale are sufficient to pay some or all of these additional assessments, after satisfaction in full of the costs of the judicial sale, and the liens and encumbrances of the types described in paragraph (1) and the unpaid common expense assessments that come due </a:t>
            </a:r>
            <a:r>
              <a:rPr lang="en-US" sz="1600" b="1" dirty="0" smtClean="0">
                <a:solidFill>
                  <a:schemeClr val="bg1">
                    <a:lumMod val="60000"/>
                    <a:lumOff val="40000"/>
                  </a:schemeClr>
                </a:solidFill>
                <a:latin typeface="Palatino Linotype" pitchFamily="18" charset="0"/>
              </a:rPr>
              <a:t>during the six-month period </a:t>
            </a:r>
            <a:r>
              <a:rPr lang="en-US" sz="1600" dirty="0" smtClean="0">
                <a:latin typeface="Palatino Linotype" pitchFamily="18" charset="0"/>
              </a:rPr>
              <a:t>described in subparagraph (i), they shall be paid before any remaining proceeds may be paid to any other claimant, including the prior owner of the unit.</a:t>
            </a:r>
          </a:p>
          <a:p>
            <a:endParaRPr lang="en-US" dirty="0"/>
          </a:p>
        </p:txBody>
      </p:sp>
      <p:sp>
        <p:nvSpPr>
          <p:cNvPr id="4" name="Title 1"/>
          <p:cNvSpPr>
            <a:spLocks noGrp="1"/>
          </p:cNvSpPr>
          <p:nvPr>
            <p:ph type="title"/>
          </p:nvPr>
        </p:nvSpPr>
        <p:spPr>
          <a:xfrm>
            <a:off x="1219200" y="381000"/>
            <a:ext cx="7086600" cy="685800"/>
          </a:xfrm>
        </p:spPr>
        <p:txBody>
          <a:bodyPr/>
          <a:lstStyle/>
          <a:p>
            <a:pPr algn="ctr"/>
            <a:r>
              <a:rPr lang="en-US" sz="3600" i="1" u="sng" dirty="0" smtClean="0">
                <a:solidFill>
                  <a:schemeClr val="bg2">
                    <a:lumMod val="20000"/>
                    <a:lumOff val="80000"/>
                  </a:schemeClr>
                </a:solidFill>
                <a:latin typeface="Palatino Linotype" pitchFamily="18" charset="0"/>
              </a:rPr>
              <a:t>PRIORITY OF LIEN</a:t>
            </a:r>
            <a:endParaRPr lang="en-US" sz="3600" i="1" u="sng" dirty="0">
              <a:solidFill>
                <a:schemeClr val="bg2">
                  <a:lumMod val="20000"/>
                  <a:lumOff val="80000"/>
                </a:schemeClr>
              </a:solidFill>
            </a:endParaRPr>
          </a:p>
        </p:txBody>
      </p:sp>
      <p:sp>
        <p:nvSpPr>
          <p:cNvPr id="5"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86600" cy="838200"/>
          </a:xfrm>
        </p:spPr>
        <p:txBody>
          <a:bodyPr/>
          <a:lstStyle/>
          <a:p>
            <a:pPr algn="ctr"/>
            <a:r>
              <a:rPr lang="en-US" sz="3600" i="1" u="sng" dirty="0" smtClean="0">
                <a:solidFill>
                  <a:schemeClr val="bg2">
                    <a:lumMod val="20000"/>
                    <a:lumOff val="80000"/>
                  </a:schemeClr>
                </a:solidFill>
                <a:latin typeface="Palatino Linotype" pitchFamily="18" charset="0"/>
              </a:rPr>
              <a:t>Monetary Exemption</a:t>
            </a:r>
            <a:endParaRPr lang="en-US" sz="3600" i="1" u="sng" dirty="0">
              <a:solidFill>
                <a:schemeClr val="bg2">
                  <a:lumMod val="20000"/>
                  <a:lumOff val="80000"/>
                </a:schemeClr>
              </a:solidFill>
            </a:endParaRPr>
          </a:p>
        </p:txBody>
      </p:sp>
      <p:sp>
        <p:nvSpPr>
          <p:cNvPr id="3" name="Content Placeholder 2"/>
          <p:cNvSpPr>
            <a:spLocks noGrp="1"/>
          </p:cNvSpPr>
          <p:nvPr>
            <p:ph idx="1"/>
          </p:nvPr>
        </p:nvSpPr>
        <p:spPr>
          <a:xfrm>
            <a:off x="990600" y="1447800"/>
            <a:ext cx="7696200" cy="5410200"/>
          </a:xfrm>
        </p:spPr>
        <p:txBody>
          <a:bodyPr/>
          <a:lstStyle/>
          <a:p>
            <a:pPr marL="0" indent="0">
              <a:buNone/>
            </a:pPr>
            <a:r>
              <a:rPr lang="en-US" sz="1600" dirty="0" smtClean="0">
                <a:latin typeface="Palatino Linotype" pitchFamily="18" charset="0"/>
              </a:rPr>
              <a:t>The lien is not subject to the provisions of 42 Pa.C.S. § 8123 (relating to general monetary exemption).</a:t>
            </a:r>
          </a:p>
          <a:p>
            <a:pPr marL="0" indent="0">
              <a:buNone/>
            </a:pPr>
            <a:endParaRPr lang="en-US" sz="1600" dirty="0" smtClean="0">
              <a:latin typeface="Palatino Linotype" pitchFamily="18" charset="0"/>
            </a:endParaRPr>
          </a:p>
          <a:p>
            <a:pPr>
              <a:buNone/>
            </a:pPr>
            <a:r>
              <a:rPr lang="en-US" sz="1600" b="1" dirty="0" smtClean="0">
                <a:solidFill>
                  <a:schemeClr val="bg1">
                    <a:lumMod val="60000"/>
                    <a:lumOff val="40000"/>
                  </a:schemeClr>
                </a:solidFill>
                <a:latin typeface="Palatino Linotype" pitchFamily="18" charset="0"/>
              </a:rPr>
              <a:t>(C) NOTICE AND PERFECTION OF LIEN </a:t>
            </a:r>
            <a:r>
              <a:rPr lang="en-US" sz="1600" dirty="0" smtClean="0">
                <a:solidFill>
                  <a:schemeClr val="accent4">
                    <a:lumMod val="10000"/>
                  </a:schemeClr>
                </a:solidFill>
                <a:latin typeface="Palatino Linotype" pitchFamily="18" charset="0"/>
              </a:rPr>
              <a:t>- </a:t>
            </a:r>
            <a:r>
              <a:rPr lang="en-US" sz="1600" dirty="0" smtClean="0">
                <a:latin typeface="Palatino Linotype" pitchFamily="18" charset="0"/>
              </a:rPr>
              <a:t>Subject to the provisions of subsection (b), recording of the declaration constitutes record notice and perfection of the lien.</a:t>
            </a:r>
          </a:p>
          <a:p>
            <a:pPr>
              <a:buNone/>
            </a:pPr>
            <a:endParaRPr lang="en-US" sz="1600" dirty="0" smtClean="0">
              <a:latin typeface="Palatino Linotype" pitchFamily="18" charset="0"/>
            </a:endParaRPr>
          </a:p>
          <a:p>
            <a:pPr>
              <a:buNone/>
            </a:pPr>
            <a:r>
              <a:rPr lang="en-US" sz="1600" b="1" dirty="0" smtClean="0">
                <a:solidFill>
                  <a:schemeClr val="bg1">
                    <a:lumMod val="60000"/>
                    <a:lumOff val="40000"/>
                  </a:schemeClr>
                </a:solidFill>
                <a:latin typeface="Palatino Linotype" pitchFamily="18" charset="0"/>
              </a:rPr>
              <a:t>(D) LIMITATION OF ACTIONS </a:t>
            </a:r>
            <a:r>
              <a:rPr lang="en-US" sz="1600" dirty="0" smtClean="0">
                <a:latin typeface="Palatino Linotype" pitchFamily="18" charset="0"/>
              </a:rPr>
              <a:t>- A lien for unpaid assessments is extinguished unless proceedings to enforce the lien are instituted within three years after the assessments become payable.</a:t>
            </a:r>
          </a:p>
          <a:p>
            <a:pPr>
              <a:buNone/>
            </a:pPr>
            <a:endParaRPr lang="en-US" sz="1600" dirty="0" smtClean="0">
              <a:latin typeface="Palatino Linotype" pitchFamily="18" charset="0"/>
            </a:endParaRPr>
          </a:p>
          <a:p>
            <a:pPr>
              <a:buNone/>
            </a:pPr>
            <a:r>
              <a:rPr lang="en-US" sz="1600" b="1" dirty="0" smtClean="0">
                <a:solidFill>
                  <a:schemeClr val="bg1">
                    <a:lumMod val="60000"/>
                    <a:lumOff val="40000"/>
                  </a:schemeClr>
                </a:solidFill>
                <a:latin typeface="Palatino Linotype" pitchFamily="18" charset="0"/>
              </a:rPr>
              <a:t>(E) OTHER REMEDIES PRESERVED </a:t>
            </a:r>
            <a:r>
              <a:rPr lang="en-US" sz="1600" dirty="0" smtClean="0">
                <a:latin typeface="Palatino Linotype" pitchFamily="18" charset="0"/>
              </a:rPr>
              <a:t>- Nothing in this section shall be construed to prohibit actions or suits to recover sums for which subsection (a) creates a lien or to prohibit an association from taking a deed in lieu of foreclosure.</a:t>
            </a:r>
          </a:p>
          <a:p>
            <a:pPr>
              <a:buNone/>
            </a:pPr>
            <a:endParaRPr lang="en-US" sz="1600" dirty="0" smtClean="0">
              <a:latin typeface="Palatino Linotype" pitchFamily="18" charset="0"/>
            </a:endParaRPr>
          </a:p>
          <a:p>
            <a:pPr>
              <a:buNone/>
            </a:pPr>
            <a:r>
              <a:rPr lang="en-US" sz="1600" b="1" dirty="0" smtClean="0">
                <a:solidFill>
                  <a:schemeClr val="bg1">
                    <a:lumMod val="60000"/>
                    <a:lumOff val="40000"/>
                  </a:schemeClr>
                </a:solidFill>
                <a:latin typeface="Palatino Linotype" pitchFamily="18" charset="0"/>
              </a:rPr>
              <a:t>(F) COSTS AND ATTORNEY'S FEES </a:t>
            </a:r>
            <a:r>
              <a:rPr lang="en-US" sz="1600" dirty="0" smtClean="0">
                <a:latin typeface="Palatino Linotype" pitchFamily="18" charset="0"/>
              </a:rPr>
              <a:t>- A judgment or decree in any action or suit brought under this section shall include costs and reasonable attorney's fees for the prevailing party.</a:t>
            </a:r>
          </a:p>
          <a:p>
            <a:pPr>
              <a:buNone/>
            </a:pPr>
            <a:endParaRPr lang="en-US" sz="1600" dirty="0" smtClean="0">
              <a:latin typeface="Palatino Linotype" pitchFamily="18" charset="0"/>
            </a:endParaRPr>
          </a:p>
          <a:p>
            <a:endParaRPr lang="en-US" dirty="0"/>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086600" cy="4876800"/>
          </a:xfrm>
        </p:spPr>
        <p:txBody>
          <a:bodyPr/>
          <a:lstStyle/>
          <a:p>
            <a:pPr>
              <a:buNone/>
            </a:pPr>
            <a:r>
              <a:rPr lang="en-US" sz="1600" b="1" dirty="0" smtClean="0">
                <a:solidFill>
                  <a:schemeClr val="bg1">
                    <a:lumMod val="60000"/>
                    <a:lumOff val="40000"/>
                  </a:schemeClr>
                </a:solidFill>
                <a:latin typeface="Palatino Linotype" pitchFamily="18" charset="0"/>
              </a:rPr>
              <a:t>(G) STATEMENT OF UNPAID ASSESSMENTS </a:t>
            </a:r>
            <a:r>
              <a:rPr lang="en-US" sz="1600" dirty="0" smtClean="0">
                <a:latin typeface="Palatino Linotype" pitchFamily="18" charset="0"/>
              </a:rPr>
              <a:t>- The association shall furnish to a unit owner upon written request a recordable statement setting forth the amount of unpaid assessments currently levied against his unit and any credits of surplus in favor of his unit pursuant to section 3313 (relating to surplus funds). The statement shall be furnished within ten business days after receipt of the request and is binding on the association, the executive board and every unit owner.</a:t>
            </a:r>
          </a:p>
          <a:p>
            <a:pPr>
              <a:buNone/>
            </a:pPr>
            <a:endParaRPr lang="en-US" sz="1600" dirty="0" smtClean="0">
              <a:latin typeface="Palatino Linotype" pitchFamily="18" charset="0"/>
            </a:endParaRPr>
          </a:p>
          <a:p>
            <a:pPr>
              <a:buNone/>
            </a:pPr>
            <a:r>
              <a:rPr lang="en-US" sz="1600" b="1" dirty="0" smtClean="0">
                <a:solidFill>
                  <a:schemeClr val="bg1">
                    <a:lumMod val="60000"/>
                    <a:lumOff val="40000"/>
                  </a:schemeClr>
                </a:solidFill>
                <a:latin typeface="Palatino Linotype" pitchFamily="18" charset="0"/>
              </a:rPr>
              <a:t>(H) APPLICATION OF PAYMENTS</a:t>
            </a:r>
            <a:r>
              <a:rPr lang="en-US" sz="1600" dirty="0" smtClean="0">
                <a:latin typeface="Palatino Linotype" pitchFamily="18" charset="0"/>
              </a:rPr>
              <a:t> - Unless the declaration otherwise provides, any payment received by an association in connection with the lien under this section shall be applied first to any interest accrued by the association, then to any late fee, then to any costs and reasonable attorney fees incurred by the association in collection or enforcement and then to the delinquent assessment. The foregoing shall be applicable, notwithstanding any restrictive endorsement, designation or instructions placed on or accompanying a payment.</a:t>
            </a:r>
          </a:p>
          <a:p>
            <a:endParaRPr lang="en-US" dirty="0"/>
          </a:p>
        </p:txBody>
      </p:sp>
      <p:sp>
        <p:nvSpPr>
          <p:cNvPr id="4" name="Title 1"/>
          <p:cNvSpPr>
            <a:spLocks noGrp="1"/>
          </p:cNvSpPr>
          <p:nvPr>
            <p:ph type="title"/>
          </p:nvPr>
        </p:nvSpPr>
        <p:spPr>
          <a:xfrm>
            <a:off x="1219200" y="304800"/>
            <a:ext cx="7086600" cy="838200"/>
          </a:xfrm>
        </p:spPr>
        <p:txBody>
          <a:bodyPr/>
          <a:lstStyle/>
          <a:p>
            <a:pPr algn="ctr"/>
            <a:r>
              <a:rPr lang="en-US" sz="3600" i="1" u="sng" dirty="0" smtClean="0">
                <a:solidFill>
                  <a:schemeClr val="bg2">
                    <a:lumMod val="20000"/>
                    <a:lumOff val="80000"/>
                  </a:schemeClr>
                </a:solidFill>
                <a:latin typeface="Palatino Linotype" pitchFamily="18" charset="0"/>
              </a:rPr>
              <a:t>Monetary Exemption</a:t>
            </a:r>
            <a:endParaRPr lang="en-US" sz="3600" i="1" u="sng" dirty="0">
              <a:solidFill>
                <a:schemeClr val="bg2">
                  <a:lumMod val="20000"/>
                  <a:lumOff val="80000"/>
                </a:schemeClr>
              </a:solidFill>
            </a:endParaRPr>
          </a:p>
        </p:txBody>
      </p:sp>
      <p:sp>
        <p:nvSpPr>
          <p:cNvPr id="5"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295400"/>
          </a:xfrm>
        </p:spPr>
        <p:txBody>
          <a:bodyPr/>
          <a:lstStyle/>
          <a:p>
            <a:pPr algn="ctr"/>
            <a:r>
              <a:rPr lang="en-US" sz="3600" i="1" u="sng" dirty="0" smtClean="0">
                <a:solidFill>
                  <a:schemeClr val="bg2">
                    <a:lumMod val="20000"/>
                    <a:lumOff val="80000"/>
                  </a:schemeClr>
                </a:solidFill>
                <a:latin typeface="Palatino Linotype" pitchFamily="18" charset="0"/>
              </a:rPr>
              <a:t>Recap of What Managers Can Do During Financially Distressed Times</a:t>
            </a:r>
            <a:endParaRPr lang="en-US" sz="3600" i="1"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685800" y="2057400"/>
            <a:ext cx="8229600" cy="4343400"/>
          </a:xfrm>
        </p:spPr>
        <p:txBody>
          <a:bodyPr/>
          <a:lstStyle/>
          <a:p>
            <a:pPr lvl="0"/>
            <a:r>
              <a:rPr lang="en-US" sz="1600" dirty="0" smtClean="0">
                <a:latin typeface="Palatino Linotype" pitchFamily="18" charset="0"/>
              </a:rPr>
              <a:t>Educate the Board to adopt a consistently enforced collection policy.</a:t>
            </a:r>
          </a:p>
          <a:p>
            <a:pPr lvl="0"/>
            <a:endParaRPr lang="en-US" sz="1600" dirty="0" smtClean="0">
              <a:latin typeface="Palatino Linotype" pitchFamily="18" charset="0"/>
            </a:endParaRPr>
          </a:p>
          <a:p>
            <a:pPr lvl="0"/>
            <a:r>
              <a:rPr lang="en-US" sz="1600" dirty="0" smtClean="0">
                <a:latin typeface="Palatino Linotype" pitchFamily="18" charset="0"/>
              </a:rPr>
              <a:t>Educate the community about their obligations and the result of non-payment.</a:t>
            </a:r>
          </a:p>
          <a:p>
            <a:pPr lvl="0"/>
            <a:endParaRPr lang="en-US" sz="1600" dirty="0" smtClean="0">
              <a:latin typeface="Palatino Linotype" pitchFamily="18" charset="0"/>
            </a:endParaRPr>
          </a:p>
          <a:p>
            <a:pPr lvl="0"/>
            <a:r>
              <a:rPr lang="en-US" sz="1600" dirty="0" smtClean="0">
                <a:latin typeface="Palatino Linotype" pitchFamily="18" charset="0"/>
              </a:rPr>
              <a:t>Pursue all delinquencies as soon as they occur and in keeping with the adopted policy and the Fair Debt Act requirements.</a:t>
            </a:r>
          </a:p>
          <a:p>
            <a:pPr lvl="0"/>
            <a:endParaRPr lang="en-US" sz="1600" dirty="0" smtClean="0">
              <a:latin typeface="Palatino Linotype" pitchFamily="18" charset="0"/>
            </a:endParaRPr>
          </a:p>
          <a:p>
            <a:pPr lvl="0"/>
            <a:r>
              <a:rPr lang="en-US" sz="1600" dirty="0" smtClean="0">
                <a:latin typeface="Palatino Linotype" pitchFamily="18" charset="0"/>
              </a:rPr>
              <a:t>Work with owners on payment plans wherever possible – in writing with a consequence for failure to perform.</a:t>
            </a:r>
          </a:p>
          <a:p>
            <a:pPr lvl="0"/>
            <a:endParaRPr lang="en-US" sz="1600" dirty="0" smtClean="0">
              <a:latin typeface="Palatino Linotype" pitchFamily="18" charset="0"/>
            </a:endParaRPr>
          </a:p>
          <a:p>
            <a:pPr lvl="0"/>
            <a:r>
              <a:rPr lang="en-US" sz="1600" dirty="0" smtClean="0">
                <a:latin typeface="Palatino Linotype" pitchFamily="18" charset="0"/>
              </a:rPr>
              <a:t>Work with legal counsel on collection cases to determine collectability (asset searches, rent garnishments, chattel sales, freezing accounts).  </a:t>
            </a:r>
          </a:p>
          <a:p>
            <a:pPr lvl="0"/>
            <a:endParaRPr lang="en-US" sz="1600" dirty="0" smtClean="0">
              <a:latin typeface="Palatino Linotype" pitchFamily="18" charset="0"/>
            </a:endParaRPr>
          </a:p>
          <a:p>
            <a:pPr lvl="0"/>
            <a:r>
              <a:rPr lang="en-US" sz="1600" dirty="0" smtClean="0">
                <a:latin typeface="Palatino Linotype" pitchFamily="18" charset="0"/>
              </a:rPr>
              <a:t>Protect the Association’s right to collect – if not now, then in the future.</a:t>
            </a:r>
          </a:p>
          <a:p>
            <a:pPr lvl="0"/>
            <a:endParaRPr lang="en-US" sz="1600" dirty="0" smtClean="0">
              <a:latin typeface="Palatino Linotype" pitchFamily="18" charset="0"/>
            </a:endParaRPr>
          </a:p>
        </p:txBody>
      </p:sp>
      <p:sp>
        <p:nvSpPr>
          <p:cNvPr id="4"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1"/>
            <a:ext cx="7620000" cy="4708524"/>
          </a:xfrm>
        </p:spPr>
        <p:txBody>
          <a:bodyPr/>
          <a:lstStyle/>
          <a:p>
            <a:pPr lvl="0"/>
            <a:r>
              <a:rPr lang="en-US" sz="1600" dirty="0" smtClean="0">
                <a:latin typeface="Palatino Linotype" pitchFamily="18" charset="0"/>
              </a:rPr>
              <a:t>Understand bankruptcy law and options.  When can you file for relief?</a:t>
            </a:r>
          </a:p>
          <a:p>
            <a:pPr lvl="0"/>
            <a:endParaRPr lang="en-US" sz="1600" dirty="0" smtClean="0">
              <a:latin typeface="Palatino Linotype" pitchFamily="18" charset="0"/>
            </a:endParaRPr>
          </a:p>
          <a:p>
            <a:pPr lvl="0"/>
            <a:r>
              <a:rPr lang="en-US" sz="1600" dirty="0" smtClean="0">
                <a:latin typeface="Palatino Linotype" pitchFamily="18" charset="0"/>
              </a:rPr>
              <a:t>If the unit is vacant – can you pursue a rent receivership? </a:t>
            </a:r>
          </a:p>
          <a:p>
            <a:pPr lvl="0"/>
            <a:endParaRPr lang="en-US" sz="1600" dirty="0" smtClean="0">
              <a:latin typeface="Palatino Linotype" pitchFamily="18" charset="0"/>
            </a:endParaRPr>
          </a:p>
          <a:p>
            <a:pPr lvl="0"/>
            <a:r>
              <a:rPr lang="en-US" sz="1600" dirty="0" smtClean="0">
                <a:latin typeface="Palatino Linotype" pitchFamily="18" charset="0"/>
              </a:rPr>
              <a:t>Foreclosure – make certain to get the statutory 6 months.  Can you ask for more?</a:t>
            </a:r>
          </a:p>
          <a:p>
            <a:pPr lvl="0"/>
            <a:endParaRPr lang="en-US" sz="1600" dirty="0" smtClean="0">
              <a:latin typeface="Palatino Linotype" pitchFamily="18" charset="0"/>
            </a:endParaRPr>
          </a:p>
          <a:p>
            <a:pPr lvl="0"/>
            <a:r>
              <a:rPr lang="en-US" sz="1600" dirty="0" smtClean="0">
                <a:latin typeface="Palatino Linotype" pitchFamily="18" charset="0"/>
              </a:rPr>
              <a:t>When should the Association foreclose?  Stop the bleeding and at what cost.</a:t>
            </a:r>
          </a:p>
          <a:p>
            <a:pPr lvl="0"/>
            <a:endParaRPr lang="en-US" sz="1600" dirty="0" smtClean="0">
              <a:latin typeface="Palatino Linotype" pitchFamily="18" charset="0"/>
            </a:endParaRPr>
          </a:p>
          <a:p>
            <a:pPr lvl="0"/>
            <a:r>
              <a:rPr lang="en-US" sz="1600" dirty="0" smtClean="0">
                <a:latin typeface="Palatino Linotype" pitchFamily="18" charset="0"/>
              </a:rPr>
              <a:t>Does the Association offer an amnesty program? Delinquent homeowners pay the delinquent fees in a specified amount of time and late fees/legal costs are waived.</a:t>
            </a:r>
            <a:br>
              <a:rPr lang="en-US" sz="1600" dirty="0" smtClean="0">
                <a:latin typeface="Palatino Linotype" pitchFamily="18" charset="0"/>
              </a:rPr>
            </a:br>
            <a:endParaRPr lang="en-US" sz="1600" dirty="0" smtClean="0">
              <a:latin typeface="Palatino Linotype" pitchFamily="18" charset="0"/>
            </a:endParaRPr>
          </a:p>
          <a:p>
            <a:pPr lvl="0"/>
            <a:r>
              <a:rPr lang="en-US" sz="1600" dirty="0" smtClean="0">
                <a:latin typeface="Palatino Linotype" pitchFamily="18" charset="0"/>
              </a:rPr>
              <a:t>Know your options for collection when the Unit Owner is in Bankruptcy.</a:t>
            </a:r>
          </a:p>
          <a:p>
            <a:pPr lvl="0"/>
            <a:endParaRPr lang="en-US" sz="1600" dirty="0">
              <a:latin typeface="Palatino Linotype" pitchFamily="18" charset="0"/>
            </a:endParaRPr>
          </a:p>
          <a:p>
            <a:pPr lvl="0"/>
            <a:endParaRPr lang="en-US" sz="1600" dirty="0" smtClean="0">
              <a:latin typeface="Palatino Linotype" pitchFamily="18" charset="0"/>
            </a:endParaRPr>
          </a:p>
          <a:p>
            <a:endParaRPr lang="en-US" dirty="0" smtClean="0"/>
          </a:p>
          <a:p>
            <a:endParaRPr lang="en-US" dirty="0"/>
          </a:p>
        </p:txBody>
      </p:sp>
      <p:sp>
        <p:nvSpPr>
          <p:cNvPr id="4" name="Title 1"/>
          <p:cNvSpPr>
            <a:spLocks noGrp="1"/>
          </p:cNvSpPr>
          <p:nvPr>
            <p:ph type="title"/>
          </p:nvPr>
        </p:nvSpPr>
        <p:spPr>
          <a:xfrm>
            <a:off x="381000" y="304800"/>
            <a:ext cx="8305800" cy="1295400"/>
          </a:xfrm>
        </p:spPr>
        <p:txBody>
          <a:bodyPr/>
          <a:lstStyle/>
          <a:p>
            <a:pPr algn="ctr"/>
            <a:r>
              <a:rPr lang="en-US" sz="3200" i="1" u="sng" dirty="0" smtClean="0">
                <a:solidFill>
                  <a:schemeClr val="bg2">
                    <a:lumMod val="20000"/>
                    <a:lumOff val="80000"/>
                  </a:schemeClr>
                </a:solidFill>
                <a:latin typeface="Palatino Linotype" pitchFamily="18" charset="0"/>
              </a:rPr>
              <a:t>Cont’d Recap of What Managers Can Do During Financially Distressed Times</a:t>
            </a:r>
            <a:endParaRPr lang="en-US" sz="3200" i="1" dirty="0">
              <a:solidFill>
                <a:schemeClr val="bg2">
                  <a:lumMod val="20000"/>
                  <a:lumOff val="80000"/>
                </a:schemeClr>
              </a:solidFill>
              <a:latin typeface="Palatino Linotype" pitchFamily="18" charset="0"/>
            </a:endParaRPr>
          </a:p>
        </p:txBody>
      </p:sp>
      <p:sp>
        <p:nvSpPr>
          <p:cNvPr id="5"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a:t>
            </a:r>
            <a:r>
              <a:rPr lang="en-US" sz="1000" smtClean="0">
                <a:solidFill>
                  <a:schemeClr val="bg1">
                    <a:lumMod val="60000"/>
                    <a:lumOff val="40000"/>
                  </a:schemeClr>
                </a:solidFill>
                <a:latin typeface="Constantia" pitchFamily="18" charset="0"/>
              </a:rPr>
              <a:t>Mary </a:t>
            </a:r>
            <a:r>
              <a:rPr lang="en-US" sz="100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86600" cy="838200"/>
          </a:xfrm>
        </p:spPr>
        <p:txBody>
          <a:bodyPr/>
          <a:lstStyle/>
          <a:p>
            <a:pPr algn="ctr"/>
            <a:r>
              <a:rPr lang="en-US" sz="3600" i="1" u="sng" dirty="0" smtClean="0">
                <a:solidFill>
                  <a:schemeClr val="bg2">
                    <a:lumMod val="20000"/>
                    <a:lumOff val="80000"/>
                  </a:schemeClr>
                </a:solidFill>
                <a:latin typeface="Palatino Linotype" pitchFamily="18" charset="0"/>
              </a:rPr>
              <a:t>What are the Primary Causes?</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1524000" y="2057400"/>
            <a:ext cx="7086600" cy="4419600"/>
          </a:xfrm>
        </p:spPr>
        <p:txBody>
          <a:bodyPr/>
          <a:lstStyle/>
          <a:p>
            <a:pPr lvl="0"/>
            <a:r>
              <a:rPr lang="en-US" sz="1600" dirty="0" smtClean="0">
                <a:latin typeface="Palatino Linotype" pitchFamily="18" charset="0"/>
              </a:rPr>
              <a:t>Unemployment</a:t>
            </a:r>
          </a:p>
          <a:p>
            <a:pPr lvl="0"/>
            <a:endParaRPr lang="en-US" sz="1600" dirty="0" smtClean="0">
              <a:latin typeface="Palatino Linotype" pitchFamily="18" charset="0"/>
            </a:endParaRPr>
          </a:p>
          <a:p>
            <a:pPr lvl="0"/>
            <a:r>
              <a:rPr lang="en-US" sz="1600" dirty="0" smtClean="0">
                <a:latin typeface="Palatino Linotype" pitchFamily="18" charset="0"/>
              </a:rPr>
              <a:t>Illness</a:t>
            </a:r>
          </a:p>
          <a:p>
            <a:pPr lvl="0"/>
            <a:endParaRPr lang="en-US" sz="1600" dirty="0" smtClean="0">
              <a:latin typeface="Palatino Linotype" pitchFamily="18" charset="0"/>
            </a:endParaRPr>
          </a:p>
          <a:p>
            <a:pPr lvl="0"/>
            <a:r>
              <a:rPr lang="en-US" sz="1600" dirty="0" smtClean="0">
                <a:latin typeface="Palatino Linotype" pitchFamily="18" charset="0"/>
              </a:rPr>
              <a:t>Lack of understanding regarding obligations to Association</a:t>
            </a:r>
          </a:p>
          <a:p>
            <a:pPr lvl="0"/>
            <a:endParaRPr lang="en-US" sz="1600" dirty="0" smtClean="0">
              <a:latin typeface="Palatino Linotype" pitchFamily="18" charset="0"/>
            </a:endParaRPr>
          </a:p>
          <a:p>
            <a:r>
              <a:rPr lang="en-US" sz="1600" dirty="0" smtClean="0">
                <a:latin typeface="Palatino Linotype" pitchFamily="18" charset="0"/>
              </a:rPr>
              <a:t>Developers unable to complete build-out</a:t>
            </a:r>
          </a:p>
          <a:p>
            <a:pPr lvl="0"/>
            <a:endParaRPr lang="en-US" sz="1600" dirty="0" smtClean="0">
              <a:latin typeface="Palatino Linotype" pitchFamily="18" charset="0"/>
            </a:endParaRPr>
          </a:p>
          <a:p>
            <a:pPr lvl="0"/>
            <a:r>
              <a:rPr lang="en-US" sz="1600" dirty="0" smtClean="0">
                <a:latin typeface="Palatino Linotype" pitchFamily="18" charset="0"/>
              </a:rPr>
              <a:t>Decreasing equity in homes → foreclosure</a:t>
            </a:r>
          </a:p>
          <a:p>
            <a:pPr lvl="0">
              <a:buNone/>
            </a:pPr>
            <a:endParaRPr lang="en-US" sz="1600" dirty="0" smtClean="0">
              <a:latin typeface="Palatino Linotype" pitchFamily="18" charset="0"/>
            </a:endParaRPr>
          </a:p>
          <a:p>
            <a:pPr lvl="0"/>
            <a:r>
              <a:rPr lang="en-US" sz="1600" dirty="0" smtClean="0">
                <a:latin typeface="Palatino Linotype" pitchFamily="18" charset="0"/>
              </a:rPr>
              <a:t>Static income with increasing fees (aging communities)</a:t>
            </a:r>
          </a:p>
          <a:p>
            <a:pPr lvl="0"/>
            <a:endParaRPr lang="en-US" sz="1600" dirty="0" smtClean="0">
              <a:latin typeface="Palatino Linotype" pitchFamily="18" charset="0"/>
            </a:endParaRPr>
          </a:p>
          <a:p>
            <a:pPr lvl="0"/>
            <a:r>
              <a:rPr lang="en-US" sz="1600" dirty="0" smtClean="0">
                <a:latin typeface="Palatino Linotype" pitchFamily="18" charset="0"/>
              </a:rPr>
              <a:t>THE ECONOMY</a:t>
            </a:r>
          </a:p>
          <a:p>
            <a:endParaRPr lang="en-US" dirty="0"/>
          </a:p>
        </p:txBody>
      </p:sp>
      <p:sp>
        <p:nvSpPr>
          <p:cNvPr id="5"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7526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924800" cy="4191000"/>
          </a:xfrm>
        </p:spPr>
        <p:txBody>
          <a:bodyPr/>
          <a:lstStyle/>
          <a:p>
            <a:pPr marL="457200" fontAlgn="auto">
              <a:spcAft>
                <a:spcPts val="0"/>
              </a:spcAft>
              <a:buClr>
                <a:srgbClr val="A9A57C"/>
              </a:buClr>
              <a:defRPr/>
            </a:pPr>
            <a:r>
              <a:rPr lang="en-US" sz="1800" dirty="0" smtClean="0">
                <a:solidFill>
                  <a:schemeClr val="accent4">
                    <a:lumMod val="10000"/>
                  </a:schemeClr>
                </a:solidFill>
                <a:latin typeface="Palatino Linotype" pitchFamily="18" charset="0"/>
              </a:rPr>
              <a:t>The sale of units in a condominium or planned community have slowed significantly in the past several years.</a:t>
            </a:r>
          </a:p>
          <a:p>
            <a:pPr marL="457200" fontAlgn="auto">
              <a:spcAft>
                <a:spcPts val="0"/>
              </a:spcAft>
              <a:buClr>
                <a:srgbClr val="A9A57C"/>
              </a:buClr>
              <a:defRPr/>
            </a:pPr>
            <a:endParaRPr lang="en-US" sz="1800" dirty="0" smtClean="0">
              <a:solidFill>
                <a:schemeClr val="accent4">
                  <a:lumMod val="10000"/>
                </a:schemeClr>
              </a:solidFill>
              <a:latin typeface="Palatino Linotype" pitchFamily="18" charset="0"/>
            </a:endParaRPr>
          </a:p>
          <a:p>
            <a:pPr marL="457200" fontAlgn="auto">
              <a:spcAft>
                <a:spcPts val="0"/>
              </a:spcAft>
              <a:buClr>
                <a:srgbClr val="A9A57C"/>
              </a:buClr>
              <a:defRPr/>
            </a:pPr>
            <a:r>
              <a:rPr lang="en-US" sz="1800" dirty="0" smtClean="0">
                <a:solidFill>
                  <a:schemeClr val="accent4">
                    <a:lumMod val="10000"/>
                  </a:schemeClr>
                </a:solidFill>
                <a:latin typeface="Palatino Linotype" pitchFamily="18" charset="0"/>
              </a:rPr>
              <a:t>The real estate market decline has resulted in the inability of some developers to sell units to prospective homeowners that were not sold through  pre-construction sales efforts, resulting in partially completed projects because of the financial challenges faced by the developer/Declarant.</a:t>
            </a:r>
          </a:p>
          <a:p>
            <a:pPr marL="114300" indent="0" fontAlgn="auto">
              <a:spcAft>
                <a:spcPts val="0"/>
              </a:spcAft>
              <a:buClr>
                <a:srgbClr val="A9A57C"/>
              </a:buClr>
              <a:buNone/>
              <a:defRPr/>
            </a:pPr>
            <a:endParaRPr lang="en-US" sz="1800" dirty="0" smtClean="0">
              <a:solidFill>
                <a:schemeClr val="accent4">
                  <a:lumMod val="10000"/>
                </a:schemeClr>
              </a:solidFill>
              <a:latin typeface="Palatino Linotype" pitchFamily="18" charset="0"/>
            </a:endParaRPr>
          </a:p>
          <a:p>
            <a:pPr marL="457200" fontAlgn="auto">
              <a:spcAft>
                <a:spcPts val="0"/>
              </a:spcAft>
              <a:buClr>
                <a:srgbClr val="A9A57C"/>
              </a:buClr>
              <a:defRPr/>
            </a:pPr>
            <a:r>
              <a:rPr lang="en-US" sz="1800" dirty="0" smtClean="0">
                <a:solidFill>
                  <a:schemeClr val="accent4">
                    <a:lumMod val="10000"/>
                  </a:schemeClr>
                </a:solidFill>
                <a:latin typeface="Palatino Linotype" pitchFamily="18" charset="0"/>
              </a:rPr>
              <a:t>When all units have not been sold, there is a negative impact on both the Declarant and the Unit Owners in the community.</a:t>
            </a:r>
          </a:p>
          <a:p>
            <a:pPr marL="114300" indent="0" algn="ctr" eaLnBrk="1" fontAlgn="auto" hangingPunct="1">
              <a:spcAft>
                <a:spcPts val="0"/>
              </a:spcAft>
              <a:buClr>
                <a:srgbClr val="A9A57C"/>
              </a:buClr>
              <a:buFont typeface="Arial" charset="0"/>
              <a:buNone/>
              <a:defRPr/>
            </a:pPr>
            <a:endParaRPr lang="en-US" sz="1800" dirty="0">
              <a:solidFill>
                <a:schemeClr val="accent4">
                  <a:lumMod val="10000"/>
                </a:schemeClr>
              </a:solidFill>
            </a:endParaRPr>
          </a:p>
        </p:txBody>
      </p:sp>
      <p:sp>
        <p:nvSpPr>
          <p:cNvPr id="6" name="Slide Number Placeholder 5"/>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9B8336EE-4ABD-4213-B98A-DA7594B8AFD2}" type="slidenum">
              <a:rPr lang="en-US" smtClean="0"/>
              <a:pPr>
                <a:defRPr/>
              </a:pPr>
              <a:t>5</a:t>
            </a:fld>
            <a:endParaRPr lang="en-US" dirty="0"/>
          </a:p>
        </p:txBody>
      </p:sp>
      <p:sp>
        <p:nvSpPr>
          <p:cNvPr id="7" name="Title 3"/>
          <p:cNvSpPr>
            <a:spLocks noGrp="1"/>
          </p:cNvSpPr>
          <p:nvPr>
            <p:ph type="title"/>
          </p:nvPr>
        </p:nvSpPr>
        <p:spPr>
          <a:xfrm>
            <a:off x="990600" y="304800"/>
            <a:ext cx="7086600" cy="685800"/>
          </a:xfrm>
        </p:spPr>
        <p:txBody>
          <a:bodyPr/>
          <a:lstStyle/>
          <a:p>
            <a:pPr algn="ctr"/>
            <a:r>
              <a:rPr lang="en-US" sz="3600" i="1" u="sng" dirty="0" smtClean="0">
                <a:solidFill>
                  <a:schemeClr val="bg2">
                    <a:lumMod val="20000"/>
                    <a:lumOff val="80000"/>
                  </a:schemeClr>
                </a:solidFill>
                <a:latin typeface="Palatino Linotype" pitchFamily="18" charset="0"/>
              </a:rPr>
              <a:t>Sales Have Slowed</a:t>
            </a:r>
            <a:endParaRPr lang="en-US" sz="3600" i="1" u="sng" dirty="0">
              <a:solidFill>
                <a:schemeClr val="bg2">
                  <a:lumMod val="20000"/>
                  <a:lumOff val="80000"/>
                </a:schemeClr>
              </a:solidFill>
              <a:latin typeface="Palatino Linotype" pitchFamily="18" charset="0"/>
            </a:endParaRPr>
          </a:p>
        </p:txBody>
      </p:sp>
      <p:sp>
        <p:nvSpPr>
          <p:cNvPr id="9" name="TextBox 8"/>
          <p:cNvSpPr txBox="1"/>
          <p:nvPr/>
        </p:nvSpPr>
        <p:spPr>
          <a:xfrm>
            <a:off x="17526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838200"/>
          </a:xfrm>
        </p:spPr>
        <p:txBody>
          <a:bodyPr/>
          <a:lstStyle/>
          <a:p>
            <a:pPr algn="ctr"/>
            <a:r>
              <a:rPr lang="en-US" sz="3600" i="1" u="sng" dirty="0" smtClean="0">
                <a:solidFill>
                  <a:schemeClr val="bg2">
                    <a:lumMod val="20000"/>
                    <a:lumOff val="80000"/>
                  </a:schemeClr>
                </a:solidFill>
                <a:latin typeface="Palatino Linotype" pitchFamily="18" charset="0"/>
              </a:rPr>
              <a:t>Impact of Failed or Incomplete Project</a:t>
            </a:r>
            <a:endParaRPr lang="en-US" sz="3600" i="1" u="sng" dirty="0">
              <a:solidFill>
                <a:schemeClr val="bg2">
                  <a:lumMod val="20000"/>
                  <a:lumOff val="80000"/>
                </a:schemeClr>
              </a:solidFill>
              <a:latin typeface="Palatino Linotype" pitchFamily="18" charset="0"/>
            </a:endParaRPr>
          </a:p>
        </p:txBody>
      </p:sp>
      <p:sp>
        <p:nvSpPr>
          <p:cNvPr id="3" name="Content Placeholder 2"/>
          <p:cNvSpPr>
            <a:spLocks noGrp="1"/>
          </p:cNvSpPr>
          <p:nvPr>
            <p:ph idx="1"/>
          </p:nvPr>
        </p:nvSpPr>
        <p:spPr>
          <a:xfrm>
            <a:off x="990600" y="1752600"/>
            <a:ext cx="7772400" cy="4495800"/>
          </a:xfrm>
        </p:spPr>
        <p:txBody>
          <a:bodyPr/>
          <a:lstStyle/>
          <a:p>
            <a:r>
              <a:rPr lang="en-US" sz="1600" dirty="0" smtClean="0">
                <a:latin typeface="Palatino Linotype" pitchFamily="18" charset="0"/>
              </a:rPr>
              <a:t>Another consideration for the Unit Owners residing in the planned community, and the degree of impact the failed or incomplete project will have depends on whether transition of control from declarant/developer to Association has occurred.  </a:t>
            </a:r>
          </a:p>
          <a:p>
            <a:endParaRPr lang="en-US" sz="1600" dirty="0" smtClean="0">
              <a:latin typeface="Palatino Linotype" pitchFamily="18" charset="0"/>
            </a:endParaRPr>
          </a:p>
          <a:p>
            <a:r>
              <a:rPr lang="en-US" sz="1600" dirty="0" smtClean="0">
                <a:latin typeface="Palatino Linotype" pitchFamily="18" charset="0"/>
              </a:rPr>
              <a:t>If transition has occurred, the unit’s owners through their elected Executive Board are now managing the day-to-day operations of the Association but the project may still be incomplete with units to be built, sold and amenities to be completed. </a:t>
            </a:r>
          </a:p>
          <a:p>
            <a:endParaRPr lang="en-US" sz="1600" dirty="0" smtClean="0">
              <a:latin typeface="Palatino Linotype" pitchFamily="18" charset="0"/>
            </a:endParaRPr>
          </a:p>
          <a:p>
            <a:r>
              <a:rPr lang="en-US" sz="1600" dirty="0" smtClean="0">
                <a:latin typeface="Palatino Linotype" pitchFamily="18" charset="0"/>
              </a:rPr>
              <a:t> Even when transition has occurred, the unit owners face many challenges in satisfactorily completing the project as originally planned.  </a:t>
            </a:r>
          </a:p>
          <a:p>
            <a:endParaRPr lang="en-US" sz="1600" dirty="0" smtClean="0">
              <a:latin typeface="Palatino Linotype" pitchFamily="18" charset="0"/>
            </a:endParaRPr>
          </a:p>
          <a:p>
            <a:r>
              <a:rPr lang="en-US" sz="1600" dirty="0" smtClean="0">
                <a:latin typeface="Palatino Linotype" pitchFamily="18" charset="0"/>
              </a:rPr>
              <a:t>The best interests of the unit owners are further jeopardized when the Declarant has filed for bankruptcy protection, is being foreclosed upon by its lender or is in Receivership. </a:t>
            </a:r>
          </a:p>
          <a:p>
            <a:endParaRPr lang="en-US" dirty="0"/>
          </a:p>
        </p:txBody>
      </p:sp>
      <p:sp>
        <p:nvSpPr>
          <p:cNvPr id="4" name="Slide Number Placeholder 6"/>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rPr>
              <a:t> </a:t>
            </a:r>
            <a:fld id="{F90001E9-5E74-4C6F-AC17-92283640841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TextBox 5"/>
          <p:cNvSpPr txBox="1"/>
          <p:nvPr/>
        </p:nvSpPr>
        <p:spPr>
          <a:xfrm>
            <a:off x="17526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762000" y="533400"/>
            <a:ext cx="7772400" cy="5791200"/>
          </a:xfrm>
        </p:spPr>
        <p:txBody>
          <a:bodyPr/>
          <a:lstStyle/>
          <a:p>
            <a:pPr marL="0" indent="0" algn="ctr" eaLnBrk="1" hangingPunct="1">
              <a:buNone/>
            </a:pPr>
            <a:r>
              <a:rPr lang="en-US" sz="1600" dirty="0" smtClean="0">
                <a:latin typeface="Palatino Linotype" pitchFamily="18" charset="0"/>
                <a:cs typeface="Times New Roman" pitchFamily="18" charset="0"/>
              </a:rPr>
              <a:t> </a:t>
            </a:r>
            <a:r>
              <a:rPr lang="en-US" sz="1600" b="1" i="1" dirty="0" smtClean="0">
                <a:latin typeface="Palatino Linotype" pitchFamily="18" charset="0"/>
                <a:cs typeface="Times New Roman" pitchFamily="18" charset="0"/>
              </a:rPr>
              <a:t>See §3302 and §5302</a:t>
            </a:r>
          </a:p>
          <a:p>
            <a:pPr eaLnBrk="1" hangingPunct="1"/>
            <a:r>
              <a:rPr lang="en-US" sz="1600" dirty="0" smtClean="0">
                <a:latin typeface="Palatino Linotype" pitchFamily="18" charset="0"/>
                <a:cs typeface="Times New Roman" pitchFamily="18" charset="0"/>
              </a:rPr>
              <a:t>Adopt and amend bylaws, rules and regulations, budgets and collect assessments</a:t>
            </a:r>
          </a:p>
          <a:p>
            <a:pPr eaLnBrk="1" hangingPunct="1"/>
            <a:r>
              <a:rPr lang="en-US" sz="1600" dirty="0" smtClean="0">
                <a:latin typeface="Palatino Linotype" pitchFamily="18" charset="0"/>
                <a:cs typeface="Times New Roman" pitchFamily="18" charset="0"/>
              </a:rPr>
              <a:t>Institute, defend or intervene in litigation.</a:t>
            </a:r>
          </a:p>
          <a:p>
            <a:pPr eaLnBrk="1" hangingPunct="1"/>
            <a:r>
              <a:rPr lang="en-US" sz="1600" dirty="0" smtClean="0">
                <a:latin typeface="Palatino Linotype" pitchFamily="18" charset="0"/>
                <a:cs typeface="Times New Roman" pitchFamily="18" charset="0"/>
              </a:rPr>
              <a:t>Enter into contracts and incur liabilities.</a:t>
            </a:r>
          </a:p>
          <a:p>
            <a:pPr eaLnBrk="1" hangingPunct="1"/>
            <a:r>
              <a:rPr lang="en-US" sz="1600" dirty="0" smtClean="0">
                <a:latin typeface="Palatino Linotype" pitchFamily="18" charset="0"/>
                <a:cs typeface="Times New Roman" pitchFamily="18" charset="0"/>
              </a:rPr>
              <a:t>Regulate the use, maintenance, repair, replacement and modification of common elements.</a:t>
            </a:r>
          </a:p>
          <a:p>
            <a:pPr eaLnBrk="1" hangingPunct="1"/>
            <a:r>
              <a:rPr lang="en-US" sz="1600" dirty="0" smtClean="0">
                <a:latin typeface="Palatino Linotype" pitchFamily="18" charset="0"/>
                <a:cs typeface="Times New Roman" pitchFamily="18" charset="0"/>
              </a:rPr>
              <a:t>Grant easements, leases, licenses and concessions through or over the common elements.</a:t>
            </a:r>
          </a:p>
          <a:p>
            <a:pPr eaLnBrk="1" hangingPunct="1"/>
            <a:r>
              <a:rPr lang="en-US" sz="1600" dirty="0" smtClean="0">
                <a:latin typeface="Palatino Linotype" pitchFamily="18" charset="0"/>
                <a:cs typeface="Times New Roman" pitchFamily="18" charset="0"/>
              </a:rPr>
              <a:t>Impose and receive any payments, fees or charges for the use, rental or operation of the common elements.</a:t>
            </a:r>
          </a:p>
          <a:p>
            <a:pPr eaLnBrk="1" hangingPunct="1"/>
            <a:r>
              <a:rPr lang="en-US" sz="1600" dirty="0" smtClean="0">
                <a:latin typeface="Palatino Linotype" pitchFamily="18" charset="0"/>
                <a:cs typeface="Times New Roman" pitchFamily="18" charset="0"/>
              </a:rPr>
              <a:t>Impose charges for late payment of assessments.</a:t>
            </a:r>
          </a:p>
          <a:p>
            <a:pPr eaLnBrk="1" hangingPunct="1"/>
            <a:r>
              <a:rPr lang="en-US" sz="1600" dirty="0" smtClean="0">
                <a:latin typeface="Palatino Linotype" pitchFamily="18" charset="0"/>
                <a:cs typeface="Times New Roman" pitchFamily="18" charset="0"/>
              </a:rPr>
              <a:t>Impose reasonable charges for preparation and recordation of amendments to the declaration, 3407/5407 resale certifications or statements of unpaid assessments.</a:t>
            </a:r>
          </a:p>
          <a:p>
            <a:pPr eaLnBrk="1" hangingPunct="1"/>
            <a:r>
              <a:rPr lang="en-US" sz="1600" b="1" dirty="0" smtClean="0">
                <a:latin typeface="Palatino Linotype" pitchFamily="18" charset="0"/>
                <a:cs typeface="Times New Roman" pitchFamily="18" charset="0"/>
              </a:rPr>
              <a:t>Impose a capital improvement fee, but no other fees, on the resale or transfer of units.</a:t>
            </a:r>
          </a:p>
          <a:p>
            <a:pPr eaLnBrk="1" hangingPunct="1"/>
            <a:r>
              <a:rPr lang="en-US" sz="1600" dirty="0" smtClean="0">
                <a:latin typeface="Palatino Linotype" pitchFamily="18" charset="0"/>
                <a:cs typeface="Times New Roman" pitchFamily="18" charset="0"/>
              </a:rPr>
              <a:t>Provide for the indemnification of its officers and executive board and maintain directors’ and officers’ liability insurance.</a:t>
            </a:r>
          </a:p>
          <a:p>
            <a:pPr eaLnBrk="1" hangingPunct="1"/>
            <a:r>
              <a:rPr lang="en-US" sz="1600" dirty="0" smtClean="0">
                <a:latin typeface="Palatino Linotype" pitchFamily="18" charset="0"/>
                <a:cs typeface="Times New Roman" pitchFamily="18" charset="0"/>
              </a:rPr>
              <a:t>Assign its right to future income, including the right to receive the payments made on account of common expense assessments (except reserve funds).</a:t>
            </a:r>
          </a:p>
          <a:p>
            <a:pPr eaLnBrk="1" hangingPunct="1"/>
            <a:r>
              <a:rPr lang="en-US" sz="1600" dirty="0" smtClean="0">
                <a:latin typeface="Palatino Linotype" pitchFamily="18" charset="0"/>
                <a:cs typeface="Times New Roman" pitchFamily="18" charset="0"/>
              </a:rPr>
              <a:t>Exercise all other powers that may be exercised by legal entities of the same type as the association.</a:t>
            </a:r>
          </a:p>
          <a:p>
            <a:pPr eaLnBrk="1" hangingPunct="1"/>
            <a:endParaRPr lang="en-US" sz="1400" dirty="0" smtClean="0">
              <a:latin typeface="Palatino Linotype" pitchFamily="18" charset="0"/>
              <a:cs typeface="Times New Roman" pitchFamily="18" charset="0"/>
            </a:endParaRPr>
          </a:p>
          <a:p>
            <a:pPr eaLnBrk="1" hangingPunct="1"/>
            <a:endParaRPr lang="en-US" sz="1400" dirty="0" smtClean="0">
              <a:latin typeface="Palatino Linotype" pitchFamily="18" charset="0"/>
              <a:cs typeface="Times New Roman" pitchFamily="18" charset="0"/>
            </a:endParaRPr>
          </a:p>
          <a:p>
            <a:pPr eaLnBrk="1" hangingPunct="1"/>
            <a:endParaRPr lang="en-US" sz="1400" b="1" i="1" u="sng" dirty="0" smtClean="0">
              <a:latin typeface="Palatino Linotype" pitchFamily="18" charset="0"/>
            </a:endParaRPr>
          </a:p>
        </p:txBody>
      </p:sp>
      <p:sp>
        <p:nvSpPr>
          <p:cNvPr id="5" name="Slide Number Placeholder 4"/>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fld id="{1430B0CF-7ADA-4389-A6A5-3C41C55B6874}" type="slidenum">
              <a:rPr lang="en-US" smtClean="0"/>
              <a:pPr>
                <a:defRPr/>
              </a:pPr>
              <a:t>7</a:t>
            </a:fld>
            <a:endParaRPr lang="en-US" dirty="0"/>
          </a:p>
        </p:txBody>
      </p:sp>
      <p:sp>
        <p:nvSpPr>
          <p:cNvPr id="6" name="Rectangle 5"/>
          <p:cNvSpPr/>
          <p:nvPr/>
        </p:nvSpPr>
        <p:spPr>
          <a:xfrm>
            <a:off x="0" y="0"/>
            <a:ext cx="9144000" cy="523220"/>
          </a:xfrm>
          <a:prstGeom prst="rect">
            <a:avLst/>
          </a:prstGeom>
        </p:spPr>
        <p:txBody>
          <a:bodyPr wrap="square">
            <a:spAutoFit/>
          </a:bodyPr>
          <a:lstStyle/>
          <a:p>
            <a:pPr marL="114300" algn="ctr" fontAlgn="auto">
              <a:spcBef>
                <a:spcPct val="20000"/>
              </a:spcBef>
              <a:spcAft>
                <a:spcPts val="0"/>
              </a:spcAft>
              <a:buClr>
                <a:srgbClr val="A9A57C"/>
              </a:buClr>
              <a:defRPr/>
            </a:pPr>
            <a:r>
              <a:rPr lang="en-US" sz="2800" b="1" i="1" u="sng" dirty="0">
                <a:solidFill>
                  <a:schemeClr val="bg2">
                    <a:lumMod val="20000"/>
                    <a:lumOff val="80000"/>
                  </a:schemeClr>
                </a:solidFill>
                <a:latin typeface="Palatino Linotype" pitchFamily="18" charset="0"/>
                <a:cs typeface="+mn-cs"/>
              </a:rPr>
              <a:t>Powers of the Association</a:t>
            </a:r>
          </a:p>
        </p:txBody>
      </p:sp>
      <p:sp>
        <p:nvSpPr>
          <p:cNvPr id="8" name="TextBox 7"/>
          <p:cNvSpPr txBox="1"/>
          <p:nvPr/>
        </p:nvSpPr>
        <p:spPr>
          <a:xfrm rot="16200000">
            <a:off x="6238845" y="3571845"/>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extLst>
      <p:ext uri="{BB962C8B-B14F-4D97-AF65-F5344CB8AC3E}">
        <p14:creationId xmlns:p14="http://schemas.microsoft.com/office/powerpoint/2010/main" val="21111941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1885950"/>
          </a:xfrm>
        </p:spPr>
        <p:txBody>
          <a:bodyPr>
            <a:normAutofit fontScale="90000"/>
          </a:bodyPr>
          <a:lstStyle/>
          <a:p>
            <a:pPr algn="ctr" eaLnBrk="1" fontAlgn="auto" hangingPunct="1">
              <a:spcBef>
                <a:spcPct val="20000"/>
              </a:spcBef>
              <a:spcAft>
                <a:spcPts val="0"/>
              </a:spcAft>
              <a:defRPr/>
            </a:pPr>
            <a:r>
              <a:rPr lang="en-US" sz="3100" b="1" dirty="0" smtClean="0">
                <a:latin typeface="Castellar" pitchFamily="18" charset="0"/>
              </a:rPr>
              <a:t/>
            </a:r>
            <a:br>
              <a:rPr lang="en-US" sz="3100" b="1" dirty="0" smtClean="0">
                <a:latin typeface="Castellar" pitchFamily="18" charset="0"/>
              </a:rPr>
            </a:br>
            <a:r>
              <a:rPr lang="en-US" sz="3100" b="1" dirty="0" smtClean="0">
                <a:latin typeface="Castellar" pitchFamily="18" charset="0"/>
              </a:rPr>
              <a:t/>
            </a:r>
            <a:br>
              <a:rPr lang="en-US" sz="3100" b="1" dirty="0" smtClean="0">
                <a:latin typeface="Castellar" pitchFamily="18" charset="0"/>
              </a:rPr>
            </a:br>
            <a:r>
              <a:rPr lang="en-US" sz="3100" b="1" dirty="0" smtClean="0">
                <a:latin typeface="Castellar" pitchFamily="18" charset="0"/>
              </a:rPr>
              <a:t/>
            </a:r>
            <a:br>
              <a:rPr lang="en-US" sz="3100" b="1" dirty="0" smtClean="0">
                <a:latin typeface="Castellar" pitchFamily="18" charset="0"/>
              </a:rPr>
            </a:br>
            <a:r>
              <a:rPr lang="en-US" sz="3100" b="1" dirty="0" smtClean="0">
                <a:latin typeface="Castellar" pitchFamily="18" charset="0"/>
              </a:rPr>
              <a:t/>
            </a:r>
            <a:br>
              <a:rPr lang="en-US" sz="3100" b="1" dirty="0" smtClean="0">
                <a:latin typeface="Castellar" pitchFamily="18" charset="0"/>
              </a:rPr>
            </a:br>
            <a:r>
              <a:rPr lang="en-US" sz="3100" dirty="0" smtClean="0">
                <a:latin typeface="Castellar" pitchFamily="18" charset="0"/>
              </a:rPr>
              <a:t/>
            </a:r>
            <a:br>
              <a:rPr lang="en-US" sz="3100" dirty="0" smtClean="0">
                <a:latin typeface="Castellar" pitchFamily="18" charset="0"/>
              </a:rPr>
            </a:br>
            <a:endParaRPr lang="en-US" dirty="0"/>
          </a:p>
        </p:txBody>
      </p:sp>
      <p:sp>
        <p:nvSpPr>
          <p:cNvPr id="3" name="Content Placeholder 2"/>
          <p:cNvSpPr>
            <a:spLocks noGrp="1"/>
          </p:cNvSpPr>
          <p:nvPr>
            <p:ph idx="1"/>
          </p:nvPr>
        </p:nvSpPr>
        <p:spPr>
          <a:xfrm>
            <a:off x="685800" y="1295400"/>
            <a:ext cx="8001000" cy="3886200"/>
          </a:xfrm>
        </p:spPr>
        <p:txBody>
          <a:bodyPr rtlCol="0">
            <a:normAutofit/>
          </a:bodyPr>
          <a:lstStyle/>
          <a:p>
            <a:pPr marL="114300" indent="0" eaLnBrk="1" fontAlgn="auto" hangingPunct="1">
              <a:spcAft>
                <a:spcPts val="0"/>
              </a:spcAft>
              <a:buFont typeface="Arial" charset="0"/>
              <a:buNone/>
              <a:defRPr/>
            </a:pPr>
            <a:endParaRPr lang="en-US" sz="1600" dirty="0" smtClean="0">
              <a:latin typeface="Palatino Linotype" pitchFamily="18" charset="0"/>
            </a:endParaRPr>
          </a:p>
          <a:p>
            <a:pPr marL="114300" indent="0" eaLnBrk="1" fontAlgn="auto" hangingPunct="1">
              <a:spcAft>
                <a:spcPts val="0"/>
              </a:spcAft>
              <a:buFont typeface="Arial" charset="0"/>
              <a:buNone/>
              <a:defRPr/>
            </a:pPr>
            <a:endParaRPr lang="en-US" sz="2400" b="1" dirty="0" smtClean="0">
              <a:latin typeface="Palatino Linotype" pitchFamily="18" charset="0"/>
            </a:endParaRPr>
          </a:p>
          <a:p>
            <a:pPr eaLnBrk="1" fontAlgn="auto" hangingPunct="1">
              <a:spcAft>
                <a:spcPts val="0"/>
              </a:spcAft>
              <a:buFont typeface="Arial" pitchFamily="34" charset="0"/>
              <a:buChar char="•"/>
              <a:defRPr/>
            </a:pPr>
            <a:endParaRPr lang="en-US" dirty="0">
              <a:latin typeface="Palatino Linotype" pitchFamily="18" charset="0"/>
            </a:endParaRPr>
          </a:p>
        </p:txBody>
      </p:sp>
      <p:sp>
        <p:nvSpPr>
          <p:cNvPr id="7" name="Slide Number Placeholder 6"/>
          <p:cNvSpPr>
            <a:spLocks noGrp="1"/>
          </p:cNvSpPr>
          <p:nvPr>
            <p:ph type="sldNum" sz="quarter" idx="4294967295"/>
          </p:nvPr>
        </p:nvSpPr>
        <p:spPr>
          <a:xfrm>
            <a:off x="8594725" y="6461125"/>
            <a:ext cx="549275" cy="396875"/>
          </a:xfrm>
          <a:prstGeom prst="bracketPair">
            <a:avLst>
              <a:gd name="adj" fmla="val 17949"/>
            </a:avLst>
          </a:prstGeom>
        </p:spPr>
        <p:txBody>
          <a:bodyPr/>
          <a:lstStyle/>
          <a:p>
            <a:pPr>
              <a:defRPr/>
            </a:pPr>
            <a:r>
              <a:rPr lang="en-US" dirty="0" smtClean="0"/>
              <a:t> </a:t>
            </a:r>
            <a:fld id="{F90001E9-5E74-4C6F-AC17-922836408410}" type="slidenum">
              <a:rPr lang="en-US" smtClean="0"/>
              <a:pPr>
                <a:defRPr/>
              </a:pPr>
              <a:t>8</a:t>
            </a:fld>
            <a:endParaRPr lang="en-US" dirty="0"/>
          </a:p>
        </p:txBody>
      </p:sp>
      <p:sp>
        <p:nvSpPr>
          <p:cNvPr id="8" name="Content Placeholder 2"/>
          <p:cNvSpPr txBox="1">
            <a:spLocks/>
          </p:cNvSpPr>
          <p:nvPr/>
        </p:nvSpPr>
        <p:spPr bwMode="auto">
          <a:xfrm>
            <a:off x="762000" y="1752600"/>
            <a:ext cx="8001000" cy="36576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Palatino Linotype" pitchFamily="18" charset="0"/>
                <a:ea typeface="+mn-ea"/>
                <a:cs typeface="+mn-cs"/>
              </a:rPr>
              <a:t>The Pennsylvania Uniform Condominium Act (the “UCA”) and the Pennsylvania Uniform Planned Community Act (the “UPCA”) collectively (the “Acts”) provides that the condominium or planned community, collectively (the “Association(s)”) is created when the developer (the “Declarant”) complies with the Acts in creating and recording a declaration (the “Declaration”).</a:t>
            </a:r>
          </a:p>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endParaRPr kumimoji="0" lang="en-US" sz="1600" b="0" i="0" u="none" strike="noStrike" kern="0" cap="none" spc="0" normalizeH="0" baseline="0" noProof="0" dirty="0" smtClean="0">
              <a:ln>
                <a:noFill/>
              </a:ln>
              <a:solidFill>
                <a:srgbClr val="000000"/>
              </a:solidFill>
              <a:effectLst/>
              <a:uLnTx/>
              <a:uFillTx/>
              <a:latin typeface="Palatino Linotyp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Palatino Linotype" pitchFamily="18" charset="0"/>
                <a:ea typeface="+mn-ea"/>
                <a:cs typeface="+mn-cs"/>
              </a:rPr>
              <a:t>The Act also provides that the control and management of the development transitions from Declarant to Association control when a specific number of units, typically 75%, are completed and sold to homeowners.</a:t>
            </a:r>
          </a:p>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endParaRPr kumimoji="0" lang="en-US" sz="1600" b="0" i="0" u="none" strike="noStrike" kern="0" cap="none" spc="0" normalizeH="0" baseline="0" noProof="0" dirty="0" smtClean="0">
              <a:ln>
                <a:noFill/>
              </a:ln>
              <a:solidFill>
                <a:srgbClr val="000000"/>
              </a:solidFill>
              <a:effectLst/>
              <a:uLnTx/>
              <a:uFillTx/>
              <a:latin typeface="Palatino Linotyp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Palatino Linotype" pitchFamily="18" charset="0"/>
                <a:ea typeface="+mn-ea"/>
                <a:cs typeface="+mn-cs"/>
              </a:rPr>
              <a:t>If the Declarant cannot sell to prospective homeowners, the completion of the development itself and rights of the unit owners are stymied.</a:t>
            </a:r>
          </a:p>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endParaRPr kumimoji="0" lang="en-US" sz="1400" b="0" i="0" u="none" strike="noStrike" kern="0" cap="none" spc="0" normalizeH="0" baseline="0" noProof="0" dirty="0" smtClean="0">
              <a:ln>
                <a:noFill/>
              </a:ln>
              <a:solidFill>
                <a:srgbClr val="000000"/>
              </a:solidFill>
              <a:effectLst/>
              <a:uLnTx/>
              <a:uFillTx/>
              <a:latin typeface="Palatino Linotyp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00"/>
              </a:buClr>
              <a:buSzPct val="50000"/>
              <a:buFont typeface="Arial" pitchFamily="34" charset="0"/>
              <a:buChar char="•"/>
              <a:tabLst/>
              <a:defRPr/>
            </a:pPr>
            <a:endParaRPr kumimoji="0" lang="en-US" sz="1400" b="0" i="0" u="none" strike="noStrike" kern="0" cap="none" spc="0" normalizeH="0" baseline="0" noProof="0" dirty="0">
              <a:ln>
                <a:noFill/>
              </a:ln>
              <a:solidFill>
                <a:srgbClr val="000000"/>
              </a:solidFill>
              <a:effectLst/>
              <a:uLnTx/>
              <a:uFillTx/>
              <a:latin typeface="Palatino Linotype" pitchFamily="18" charset="0"/>
              <a:ea typeface="+mn-ea"/>
              <a:cs typeface="+mn-cs"/>
            </a:endParaRPr>
          </a:p>
        </p:txBody>
      </p:sp>
      <p:sp>
        <p:nvSpPr>
          <p:cNvPr id="9" name="Title 1"/>
          <p:cNvSpPr txBox="1">
            <a:spLocks/>
          </p:cNvSpPr>
          <p:nvPr/>
        </p:nvSpPr>
        <p:spPr bwMode="auto">
          <a:xfrm>
            <a:off x="838200" y="304800"/>
            <a:ext cx="74676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i="1" u="sng" kern="0" noProof="0" dirty="0" smtClean="0">
                <a:solidFill>
                  <a:schemeClr val="bg2">
                    <a:lumMod val="20000"/>
                    <a:lumOff val="80000"/>
                  </a:schemeClr>
                </a:solidFill>
                <a:latin typeface="Palatino Linotype" pitchFamily="18" charset="0"/>
                <a:ea typeface="+mj-ea"/>
                <a:cs typeface="+mj-cs"/>
              </a:rPr>
              <a:t>The Declarant</a:t>
            </a:r>
            <a:endParaRPr kumimoji="0" lang="en-US" sz="3600" b="1" i="1" u="sng" strike="noStrike" kern="0" cap="none" spc="0" normalizeH="0" baseline="0" noProof="0" dirty="0">
              <a:ln>
                <a:noFill/>
              </a:ln>
              <a:solidFill>
                <a:schemeClr val="bg2">
                  <a:lumMod val="20000"/>
                  <a:lumOff val="80000"/>
                </a:schemeClr>
              </a:solidFill>
              <a:effectLst/>
              <a:uLnTx/>
              <a:uFillTx/>
              <a:latin typeface="Palatino Linotype" pitchFamily="18" charset="0"/>
              <a:ea typeface="+mj-ea"/>
              <a:cs typeface="+mj-cs"/>
            </a:endParaRPr>
          </a:p>
        </p:txBody>
      </p:sp>
      <p:sp>
        <p:nvSpPr>
          <p:cNvPr id="11" name="TextBox 10"/>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685800"/>
          </a:xfrm>
        </p:spPr>
        <p:txBody>
          <a:bodyPr/>
          <a:lstStyle/>
          <a:p>
            <a:pPr algn="ctr"/>
            <a:r>
              <a:rPr lang="en-US" sz="3200" i="1" dirty="0" smtClean="0">
                <a:solidFill>
                  <a:schemeClr val="bg2">
                    <a:lumMod val="40000"/>
                    <a:lumOff val="60000"/>
                  </a:schemeClr>
                </a:solidFill>
                <a:latin typeface="Palatino Linotype" pitchFamily="18" charset="0"/>
              </a:rPr>
              <a:t>Special Declarant Rights</a:t>
            </a:r>
            <a:endParaRPr lang="en-US" sz="3200" i="1" dirty="0">
              <a:solidFill>
                <a:schemeClr val="bg2">
                  <a:lumMod val="40000"/>
                  <a:lumOff val="60000"/>
                </a:schemeClr>
              </a:solidFill>
              <a:latin typeface="Palatino Linotype" pitchFamily="18" charset="0"/>
            </a:endParaRPr>
          </a:p>
        </p:txBody>
      </p:sp>
      <p:sp>
        <p:nvSpPr>
          <p:cNvPr id="4" name="TextBox 3"/>
          <p:cNvSpPr txBox="1"/>
          <p:nvPr/>
        </p:nvSpPr>
        <p:spPr>
          <a:xfrm>
            <a:off x="152400" y="1143000"/>
            <a:ext cx="8855309" cy="5847755"/>
          </a:xfrm>
          <a:prstGeom prst="rect">
            <a:avLst/>
          </a:prstGeom>
          <a:noFill/>
        </p:spPr>
        <p:txBody>
          <a:bodyPr wrap="none" rtlCol="0">
            <a:spAutoFit/>
          </a:bodyPr>
          <a:lstStyle/>
          <a:p>
            <a:r>
              <a:rPr lang="en-US" sz="2000" b="1" dirty="0" smtClean="0">
                <a:solidFill>
                  <a:schemeClr val="bg1"/>
                </a:solidFill>
                <a:latin typeface="Palatino Linotype" pitchFamily="18" charset="0"/>
              </a:rPr>
              <a:t>Rights reserved of the benefit of the Declarant -  §3103 and §5103</a:t>
            </a:r>
            <a:br>
              <a:rPr lang="en-US" sz="2000" b="1" dirty="0" smtClean="0">
                <a:solidFill>
                  <a:schemeClr val="bg1"/>
                </a:solidFill>
                <a:latin typeface="Palatino Linotype" pitchFamily="18" charset="0"/>
              </a:rPr>
            </a:br>
            <a:endParaRPr lang="en-US" sz="2000" b="1" dirty="0" smtClean="0">
              <a:solidFill>
                <a:schemeClr val="bg1"/>
              </a:solidFill>
              <a:latin typeface="Palatino Linotype" pitchFamily="18" charset="0"/>
            </a:endParaRPr>
          </a:p>
          <a:p>
            <a:pPr marL="285750" indent="-285750">
              <a:buFont typeface="Arial" pitchFamily="34" charset="0"/>
              <a:buChar char="•"/>
            </a:pPr>
            <a:r>
              <a:rPr lang="en-US" sz="2000" dirty="0" smtClean="0">
                <a:solidFill>
                  <a:schemeClr val="accent4">
                    <a:lumMod val="10000"/>
                  </a:schemeClr>
                </a:solidFill>
                <a:latin typeface="Palatino Linotype" pitchFamily="18" charset="0"/>
              </a:rPr>
              <a:t>Protect the rights and property value of the Declara</a:t>
            </a:r>
            <a:r>
              <a:rPr lang="en-US" dirty="0" smtClean="0">
                <a:solidFill>
                  <a:schemeClr val="accent4">
                    <a:lumMod val="10000"/>
                  </a:schemeClr>
                </a:solidFill>
                <a:latin typeface="Palatino Linotype" pitchFamily="18" charset="0"/>
              </a:rPr>
              <a:t>nt</a:t>
            </a:r>
          </a:p>
          <a:p>
            <a:pPr marL="742950" lvl="1" indent="-285750">
              <a:buFont typeface="Arial" pitchFamily="34" charset="0"/>
              <a:buChar char="•"/>
            </a:pPr>
            <a:endParaRPr lang="en-US" dirty="0">
              <a:solidFill>
                <a:schemeClr val="bg1"/>
              </a:solidFill>
              <a:latin typeface="Palatino Linotype" pitchFamily="18" charset="0"/>
            </a:endParaRPr>
          </a:p>
          <a:p>
            <a:pPr marL="742950" lvl="1" indent="-285750">
              <a:buFont typeface="Arial" pitchFamily="34" charset="0"/>
              <a:buChar char="•"/>
            </a:pPr>
            <a:r>
              <a:rPr lang="en-US" dirty="0" smtClean="0">
                <a:solidFill>
                  <a:schemeClr val="accent4">
                    <a:lumMod val="10000"/>
                  </a:schemeClr>
                </a:solidFill>
                <a:latin typeface="Palatino Linotype" pitchFamily="18" charset="0"/>
              </a:rPr>
              <a:t>Divide a Unit into 2 or more units.</a:t>
            </a:r>
          </a:p>
          <a:p>
            <a:pPr marL="742950" lvl="1" indent="-285750">
              <a:buFont typeface="Arial" pitchFamily="34" charset="0"/>
              <a:buChar char="•"/>
            </a:pPr>
            <a:endParaRPr lang="en-US" dirty="0" smtClean="0">
              <a:solidFill>
                <a:schemeClr val="accent4">
                  <a:lumMod val="10000"/>
                </a:schemeClr>
              </a:solidFill>
              <a:latin typeface="Palatino Linotype" pitchFamily="18" charset="0"/>
            </a:endParaRPr>
          </a:p>
          <a:p>
            <a:pPr marL="742950" lvl="1" indent="-285750">
              <a:buFont typeface="Arial" pitchFamily="34" charset="0"/>
              <a:buChar char="•"/>
            </a:pPr>
            <a:r>
              <a:rPr lang="en-US" dirty="0" smtClean="0">
                <a:solidFill>
                  <a:schemeClr val="accent4">
                    <a:lumMod val="10000"/>
                  </a:schemeClr>
                </a:solidFill>
                <a:latin typeface="Palatino Linotype" pitchFamily="18" charset="0"/>
              </a:rPr>
              <a:t>Maintain office(s) signs and model.</a:t>
            </a:r>
          </a:p>
          <a:p>
            <a:pPr marL="742950" lvl="1" indent="-285750">
              <a:buFont typeface="Arial" pitchFamily="34" charset="0"/>
              <a:buChar char="•"/>
            </a:pPr>
            <a:endParaRPr lang="en-US" dirty="0" smtClean="0">
              <a:solidFill>
                <a:schemeClr val="accent4">
                  <a:lumMod val="10000"/>
                </a:schemeClr>
              </a:solidFill>
              <a:latin typeface="Palatino Linotype" pitchFamily="18" charset="0"/>
            </a:endParaRPr>
          </a:p>
          <a:p>
            <a:pPr marL="742950" lvl="1" indent="-285750">
              <a:buFont typeface="Arial" pitchFamily="34" charset="0"/>
              <a:buChar char="•"/>
            </a:pPr>
            <a:r>
              <a:rPr lang="en-US" dirty="0" smtClean="0">
                <a:solidFill>
                  <a:schemeClr val="accent4">
                    <a:lumMod val="10000"/>
                  </a:schemeClr>
                </a:solidFill>
                <a:latin typeface="Palatino Linotype" pitchFamily="18" charset="0"/>
              </a:rPr>
              <a:t>Make the community subject to a Master Association.</a:t>
            </a:r>
          </a:p>
          <a:p>
            <a:pPr marL="742950" lvl="1" indent="-285750">
              <a:buFont typeface="Arial" pitchFamily="34" charset="0"/>
              <a:buChar char="•"/>
            </a:pPr>
            <a:endParaRPr lang="en-US" dirty="0" smtClean="0">
              <a:solidFill>
                <a:schemeClr val="accent4">
                  <a:lumMod val="10000"/>
                </a:schemeClr>
              </a:solidFill>
              <a:latin typeface="Palatino Linotype" pitchFamily="18" charset="0"/>
            </a:endParaRPr>
          </a:p>
          <a:p>
            <a:pPr marL="742950" lvl="1" indent="-285750">
              <a:buFont typeface="Arial" pitchFamily="34" charset="0"/>
              <a:buChar char="•"/>
            </a:pPr>
            <a:r>
              <a:rPr lang="en-US" dirty="0" smtClean="0">
                <a:solidFill>
                  <a:schemeClr val="accent4">
                    <a:lumMod val="10000"/>
                  </a:schemeClr>
                </a:solidFill>
                <a:latin typeface="Palatino Linotype" pitchFamily="18" charset="0"/>
              </a:rPr>
              <a:t>Appoint or remove an officer or a board member during the period of </a:t>
            </a:r>
          </a:p>
          <a:p>
            <a:pPr lvl="1"/>
            <a:r>
              <a:rPr lang="en-US" dirty="0" smtClean="0">
                <a:solidFill>
                  <a:schemeClr val="accent4">
                    <a:lumMod val="10000"/>
                  </a:schemeClr>
                </a:solidFill>
                <a:latin typeface="Palatino Linotype" pitchFamily="18" charset="0"/>
              </a:rPr>
              <a:t>     Declarant control.</a:t>
            </a:r>
          </a:p>
          <a:p>
            <a:pPr lvl="1"/>
            <a:endParaRPr lang="en-US" dirty="0" smtClean="0">
              <a:solidFill>
                <a:schemeClr val="accent4">
                  <a:lumMod val="10000"/>
                </a:schemeClr>
              </a:solidFill>
              <a:latin typeface="Palatino Linotype" pitchFamily="18" charset="0"/>
            </a:endParaRPr>
          </a:p>
          <a:p>
            <a:pPr marL="742950" lvl="1" indent="-285750">
              <a:buFont typeface="Arial" pitchFamily="34" charset="0"/>
              <a:buChar char="•"/>
            </a:pPr>
            <a:r>
              <a:rPr lang="en-US" dirty="0" smtClean="0">
                <a:solidFill>
                  <a:schemeClr val="accent4">
                    <a:lumMod val="10000"/>
                  </a:schemeClr>
                </a:solidFill>
                <a:latin typeface="Palatino Linotype" pitchFamily="18" charset="0"/>
              </a:rPr>
              <a:t>Use Easements through the common facilities or controlled facilities for the</a:t>
            </a:r>
          </a:p>
          <a:p>
            <a:pPr lvl="1"/>
            <a:r>
              <a:rPr lang="en-US" dirty="0">
                <a:solidFill>
                  <a:schemeClr val="accent4">
                    <a:lumMod val="10000"/>
                  </a:schemeClr>
                </a:solidFill>
                <a:latin typeface="Palatino Linotype" pitchFamily="18" charset="0"/>
              </a:rPr>
              <a:t> </a:t>
            </a:r>
            <a:r>
              <a:rPr lang="en-US" dirty="0" smtClean="0">
                <a:solidFill>
                  <a:schemeClr val="accent4">
                    <a:lumMod val="10000"/>
                  </a:schemeClr>
                </a:solidFill>
                <a:latin typeface="Palatino Linotype" pitchFamily="18" charset="0"/>
              </a:rPr>
              <a:t>     purpose of making improvements within the planned community.</a:t>
            </a:r>
          </a:p>
          <a:p>
            <a:pPr lvl="1"/>
            <a:endParaRPr lang="en-US" dirty="0">
              <a:solidFill>
                <a:schemeClr val="accent4">
                  <a:lumMod val="10000"/>
                </a:schemeClr>
              </a:solidFill>
              <a:latin typeface="Palatino Linotype" pitchFamily="18" charset="0"/>
            </a:endParaRPr>
          </a:p>
          <a:p>
            <a:pPr marL="742950" lvl="1" indent="-285750">
              <a:buFont typeface="Arial" pitchFamily="34" charset="0"/>
              <a:buChar char="•"/>
            </a:pPr>
            <a:r>
              <a:rPr lang="en-US" dirty="0" smtClean="0">
                <a:solidFill>
                  <a:schemeClr val="accent4">
                    <a:lumMod val="10000"/>
                  </a:schemeClr>
                </a:solidFill>
                <a:latin typeface="Palatino Linotype" pitchFamily="18" charset="0"/>
              </a:rPr>
              <a:t>Special Declarant Rights are a commodity that can be sold, divided or shared.</a:t>
            </a:r>
          </a:p>
          <a:p>
            <a:pPr marL="0" lvl="1" indent="0" algn="ctr" fontAlgn="auto">
              <a:spcAft>
                <a:spcPts val="0"/>
              </a:spcAft>
              <a:buNone/>
              <a:defRPr/>
            </a:pPr>
            <a:r>
              <a:rPr lang="en-US" sz="900" b="1" i="1" dirty="0">
                <a:solidFill>
                  <a:schemeClr val="accent4">
                    <a:lumMod val="10000"/>
                  </a:schemeClr>
                </a:solidFill>
              </a:rPr>
              <a:t> </a:t>
            </a:r>
            <a:endParaRPr lang="en-US" sz="900" b="1" i="1" dirty="0" smtClean="0">
              <a:solidFill>
                <a:schemeClr val="accent4">
                  <a:lumMod val="10000"/>
                </a:schemeClr>
              </a:solidFill>
            </a:endParaRPr>
          </a:p>
          <a:p>
            <a:pPr marL="0" lvl="1" indent="0" algn="ctr" fontAlgn="auto">
              <a:spcAft>
                <a:spcPts val="0"/>
              </a:spcAft>
              <a:buNone/>
              <a:defRPr/>
            </a:pPr>
            <a:endParaRPr lang="en-US" sz="1400" b="1" i="1" dirty="0">
              <a:solidFill>
                <a:schemeClr val="accent4">
                  <a:lumMod val="10000"/>
                </a:schemeClr>
              </a:solidFill>
              <a:latin typeface="Palatino Linotype" pitchFamily="18" charset="0"/>
            </a:endParaRPr>
          </a:p>
          <a:p>
            <a:pPr algn="ctr" eaLnBrk="1" fontAlgn="auto" hangingPunct="1">
              <a:spcAft>
                <a:spcPts val="0"/>
              </a:spcAft>
              <a:buFont typeface="Arial" pitchFamily="34" charset="0"/>
              <a:buChar char="•"/>
              <a:defRPr/>
            </a:pPr>
            <a:endParaRPr lang="en-US" sz="1400" dirty="0">
              <a:latin typeface="Palatino Linotype" pitchFamily="18" charset="0"/>
            </a:endParaRPr>
          </a:p>
          <a:p>
            <a:pPr marL="285750" indent="-285750">
              <a:buFont typeface="Arial" pitchFamily="34" charset="0"/>
              <a:buChar char="•"/>
            </a:pPr>
            <a:endParaRPr lang="en-US" dirty="0">
              <a:solidFill>
                <a:schemeClr val="bg1"/>
              </a:solidFill>
              <a:latin typeface="Palatino Linotype" pitchFamily="18" charset="0"/>
            </a:endParaRPr>
          </a:p>
        </p:txBody>
      </p:sp>
      <p:sp>
        <p:nvSpPr>
          <p:cNvPr id="6" name="Slide Number Placeholder 5"/>
          <p:cNvSpPr txBox="1">
            <a:spLocks/>
          </p:cNvSpPr>
          <p:nvPr/>
        </p:nvSpPr>
        <p:spPr>
          <a:xfrm>
            <a:off x="8594725" y="6461125"/>
            <a:ext cx="549275" cy="396875"/>
          </a:xfrm>
          <a:prstGeom prst="bracketPair">
            <a:avLst>
              <a:gd name="adj" fmla="val 17949"/>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8336EE-4ABD-4213-B98A-DA7594B8AFD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7" name="TextBox 6"/>
          <p:cNvSpPr txBox="1"/>
          <p:nvPr/>
        </p:nvSpPr>
        <p:spPr>
          <a:xfrm>
            <a:off x="1981200" y="6457890"/>
            <a:ext cx="5410200" cy="400110"/>
          </a:xfrm>
          <a:prstGeom prst="rect">
            <a:avLst/>
          </a:prstGeom>
          <a:noFill/>
        </p:spPr>
        <p:txBody>
          <a:bodyPr wrap="square" rtlCol="0">
            <a:spAutoFit/>
          </a:bodyPr>
          <a:lstStyle/>
          <a:p>
            <a:pPr algn="ctr"/>
            <a:r>
              <a:rPr lang="en-US" sz="1000" dirty="0" smtClean="0">
                <a:solidFill>
                  <a:schemeClr val="bg1">
                    <a:lumMod val="60000"/>
                    <a:lumOff val="40000"/>
                  </a:schemeClr>
                </a:solidFill>
                <a:latin typeface="Constantia" pitchFamily="18" charset="0"/>
              </a:rPr>
              <a:t>MANAGING FINANCIALLY DISTRESSED COMMUNITIES IN PENNSYLVANIA</a:t>
            </a:r>
          </a:p>
          <a:p>
            <a:pPr algn="ctr"/>
            <a:r>
              <a:rPr lang="en-US" sz="1000" dirty="0" smtClean="0">
                <a:solidFill>
                  <a:schemeClr val="bg1">
                    <a:lumMod val="60000"/>
                    <a:lumOff val="40000"/>
                  </a:schemeClr>
                </a:solidFill>
                <a:latin typeface="Constantia" pitchFamily="18" charset="0"/>
              </a:rPr>
              <a:t>Neil M. Hilkert &amp; Mary </a:t>
            </a:r>
            <a:r>
              <a:rPr lang="en-US" sz="1000" dirty="0" smtClean="0">
                <a:solidFill>
                  <a:schemeClr val="bg1">
                    <a:lumMod val="60000"/>
                    <a:lumOff val="40000"/>
                  </a:schemeClr>
                </a:solidFill>
                <a:latin typeface="Constantia" pitchFamily="18" charset="0"/>
              </a:rPr>
              <a:t>Ann </a:t>
            </a:r>
            <a:r>
              <a:rPr lang="en-US" sz="1000" dirty="0" smtClean="0">
                <a:solidFill>
                  <a:schemeClr val="bg1">
                    <a:lumMod val="60000"/>
                    <a:lumOff val="40000"/>
                  </a:schemeClr>
                </a:solidFill>
                <a:latin typeface="Constantia" pitchFamily="18" charset="0"/>
              </a:rPr>
              <a:t>Mulfino</a:t>
            </a:r>
          </a:p>
        </p:txBody>
      </p:sp>
    </p:spTree>
    <p:extLst>
      <p:ext uri="{BB962C8B-B14F-4D97-AF65-F5344CB8AC3E}">
        <p14:creationId xmlns:p14="http://schemas.microsoft.com/office/powerpoint/2010/main" val="39768876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ide building">
  <a:themeElements>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NBI Presentation Work. side building</Template>
  <TotalTime>2274</TotalTime>
  <Words>5232</Words>
  <Application>Microsoft Office PowerPoint</Application>
  <PresentationFormat>On-screen Show (4:3)</PresentationFormat>
  <Paragraphs>495</Paragraphs>
  <Slides>39</Slides>
  <Notes>13</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side building</vt:lpstr>
      <vt:lpstr>1_Green with White Fence Segoe_TP10286746</vt:lpstr>
      <vt:lpstr>White with Courier font for code slides</vt:lpstr>
      <vt:lpstr>Blue Segoe 4-3 template-template_April-17-2007</vt:lpstr>
      <vt:lpstr>1_White with Courier font for code slides</vt:lpstr>
      <vt:lpstr>Managing Financially Distressed Communities  In Pennsylvania</vt:lpstr>
      <vt:lpstr>Financially Challenging Times</vt:lpstr>
      <vt:lpstr>How the Problems Begin…</vt:lpstr>
      <vt:lpstr>What are the Primary Causes?</vt:lpstr>
      <vt:lpstr>Sales Have Slowed</vt:lpstr>
      <vt:lpstr>Impact of Failed or Incomplete Project</vt:lpstr>
      <vt:lpstr>PowerPoint Presentation</vt:lpstr>
      <vt:lpstr>     </vt:lpstr>
      <vt:lpstr>Special Declarant Rights</vt:lpstr>
      <vt:lpstr>Special Declarant Rights</vt:lpstr>
      <vt:lpstr>Special Declarant Rights cont’d …</vt:lpstr>
      <vt:lpstr>PowerPoint Presentation</vt:lpstr>
      <vt:lpstr>Successor Declarant May Chose Which SDRs It Will Accept</vt:lpstr>
      <vt:lpstr>Another Scenario…</vt:lpstr>
      <vt:lpstr>Auction or Fire Sale of Units</vt:lpstr>
      <vt:lpstr>Receivership</vt:lpstr>
      <vt:lpstr>Declarant Experiencing Financial Difficulties</vt:lpstr>
      <vt:lpstr>PowerPoint Presentation</vt:lpstr>
      <vt:lpstr>Failure to Make Building Repairs</vt:lpstr>
      <vt:lpstr>                Failure to Maintain Reasonable Reserves</vt:lpstr>
      <vt:lpstr>Keeping the Association Budget reasonable </vt:lpstr>
      <vt:lpstr>Failure to Adopt Necessary Special Assessments</vt:lpstr>
      <vt:lpstr>Failure to Review Association Financial Statements</vt:lpstr>
      <vt:lpstr>Collection Assessments</vt:lpstr>
      <vt:lpstr>Failure to Promptly Collect Overdue Assessments</vt:lpstr>
      <vt:lpstr>Foreclosures By Mortgagee</vt:lpstr>
      <vt:lpstr>Contractual Obligation of Unit Owners</vt:lpstr>
      <vt:lpstr>     Breach of Contract Action Against Unit Owner </vt:lpstr>
      <vt:lpstr>Foreclosure Action Against the Unit</vt:lpstr>
      <vt:lpstr>Foreclosure Case Example</vt:lpstr>
      <vt:lpstr>Foreclosure Case Example cont…</vt:lpstr>
      <vt:lpstr>When to Write Off Bad Debt? </vt:lpstr>
      <vt:lpstr>UCA§ 3315 (UPCA§5315)  Lien for Assessments Defined</vt:lpstr>
      <vt:lpstr>PRIORITY OF LIEN</vt:lpstr>
      <vt:lpstr>PRIORITY OF LIEN</vt:lpstr>
      <vt:lpstr>Monetary Exemption</vt:lpstr>
      <vt:lpstr>Monetary Exemption</vt:lpstr>
      <vt:lpstr>Recap of What Managers Can Do During Financially Distressed Times</vt:lpstr>
      <vt:lpstr>Cont’d Recap of What Managers Can Do During Financially Distressed Times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ASPECTS OF CONDOMINIUM DEVELOPMENT AND  HOMEOWNERS’ ASSOCIATIONS</dc:title>
  <dc:creator>Mommy</dc:creator>
  <cp:lastModifiedBy>Neil M. Hilkert</cp:lastModifiedBy>
  <cp:revision>237</cp:revision>
  <dcterms:created xsi:type="dcterms:W3CDTF">2012-02-28T16:25:02Z</dcterms:created>
  <dcterms:modified xsi:type="dcterms:W3CDTF">2012-10-02T17:03:05Z</dcterms:modified>
</cp:coreProperties>
</file>